
<file path=[Content_Types].xml><?xml version="1.0" encoding="utf-8"?>
<Types xmlns="http://schemas.openxmlformats.org/package/2006/content-types">
  <Default Extension="6A479930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36" r:id="rId5"/>
  </p:sldMasterIdLst>
  <p:notesMasterIdLst>
    <p:notesMasterId r:id="rId14"/>
  </p:notesMasterIdLst>
  <p:handoutMasterIdLst>
    <p:handoutMasterId r:id="rId15"/>
  </p:handoutMasterIdLst>
  <p:sldIdLst>
    <p:sldId id="1367" r:id="rId6"/>
    <p:sldId id="1370" r:id="rId7"/>
    <p:sldId id="3277" r:id="rId8"/>
    <p:sldId id="3280" r:id="rId9"/>
    <p:sldId id="3276" r:id="rId10"/>
    <p:sldId id="425" r:id="rId11"/>
    <p:sldId id="407" r:id="rId12"/>
    <p:sldId id="1364" r:id="rId13"/>
  </p:sldIdLst>
  <p:sldSz cx="24323675" cy="13716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/>
        </p14:section>
        <p14:section name="Internal pages" id="{7441D39D-2AAE-4B9F-AA88-0EFA3D61CE2F}">
          <p14:sldIdLst>
            <p14:sldId id="1367"/>
            <p14:sldId id="1370"/>
            <p14:sldId id="3277"/>
            <p14:sldId id="3280"/>
            <p14:sldId id="3276"/>
            <p14:sldId id="425"/>
            <p14:sldId id="407"/>
            <p14:sldId id="1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842EAE-A65A-3A0E-F9B3-16D125CC6B43}" name="BOGDAN Danijela (INTPA)" initials="B(" userId="S::danijela.bogdan@ec.europa.eu::c406d433-d497-4aba-8d8c-fe7669c79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E Gwenaelle (DEVCO-EXT)" initials="CG(" lastIdx="1" clrIdx="0">
    <p:extLst>
      <p:ext uri="{19B8F6BF-5375-455C-9EA6-DF929625EA0E}">
        <p15:presenceInfo xmlns:p15="http://schemas.microsoft.com/office/powerpoint/2012/main" userId="S-1-5-21-1606980848-2025429265-839522115-123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A6"/>
    <a:srgbClr val="1A53EA"/>
    <a:srgbClr val="00125C"/>
    <a:srgbClr val="FFCC02"/>
    <a:srgbClr val="FF5C55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12" autoAdjust="0"/>
  </p:normalViewPr>
  <p:slideViewPr>
    <p:cSldViewPr snapToGrid="0">
      <p:cViewPr varScale="1">
        <p:scale>
          <a:sx n="29" d="100"/>
          <a:sy n="29" d="100"/>
        </p:scale>
        <p:origin x="276" y="40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579D-E903-4AB5-965E-F64C602FACC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5075"/>
            <a:ext cx="59055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37F2-CDEA-4FDC-9B1F-71094AC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C37F2-CDEA-4FDC-9B1F-71094AC0C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C37F2-CDEA-4FDC-9B1F-71094AC0C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6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C37F2-CDEA-4FDC-9B1F-71094AC0C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1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168F-6425-44B8-8AF1-4553C24893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04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C37F2-CDEA-4FDC-9B1F-71094AC0C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49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1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to find data on results?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83262-10D6-4E5A-AF05-2DDAA1AF898D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3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509E-A258-EBD6-976F-1099CB499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1" y="730251"/>
            <a:ext cx="9062710" cy="1193799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A618-F5E4-0247-27CC-4B88F3644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2" y="2822061"/>
            <a:ext cx="9062710" cy="38454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653B7D-7009-3057-8F32-63907080613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968619" y="7048457"/>
            <a:ext cx="5108581" cy="511071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89BB691F-E40A-0F94-55E3-0145D0FE91A0}"/>
              </a:ext>
            </a:extLst>
          </p:cNvPr>
          <p:cNvGrpSpPr/>
          <p:nvPr userDrawn="1"/>
        </p:nvGrpSpPr>
        <p:grpSpPr>
          <a:xfrm>
            <a:off x="596826" y="12437257"/>
            <a:ext cx="2759715" cy="887041"/>
            <a:chOff x="596825" y="12249511"/>
            <a:chExt cx="3919535" cy="1259836"/>
          </a:xfrm>
        </p:grpSpPr>
        <p:pic>
          <p:nvPicPr>
            <p:cNvPr id="6" name="Immagine 5" descr="Immagine che contiene logo&#10;&#10;Descrizione generata automaticamente">
              <a:extLst>
                <a:ext uri="{FF2B5EF4-FFF2-40B4-BE49-F238E27FC236}">
                  <a16:creationId xmlns:a16="http://schemas.microsoft.com/office/drawing/2014/main" id="{47B13086-A139-A168-074D-F0C9AAB7E6E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25" y="12249511"/>
              <a:ext cx="2307737" cy="1259836"/>
            </a:xfrm>
            <a:prstGeom prst="rect">
              <a:avLst/>
            </a:prstGeom>
          </p:spPr>
        </p:pic>
        <p:pic>
          <p:nvPicPr>
            <p:cNvPr id="7" name="Immagine 6" descr="Immagine che contiene testo, clipart&#10;&#10;Descrizione generata automaticamente">
              <a:extLst>
                <a:ext uri="{FF2B5EF4-FFF2-40B4-BE49-F238E27FC236}">
                  <a16:creationId xmlns:a16="http://schemas.microsoft.com/office/drawing/2014/main" id="{34C47F0A-65A7-2FAE-2CDA-D95B88691F4B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152" y="12640220"/>
              <a:ext cx="1253208" cy="815340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349040C-81B5-4562-961D-D5F989F379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469852" y="1"/>
            <a:ext cx="6853823" cy="6857999"/>
          </a:xfrm>
        </p:spPr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77B5C2-84AF-3C97-3B8D-BD5C41DF46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469852" y="6858000"/>
            <a:ext cx="6853823" cy="6858000"/>
          </a:xfrm>
        </p:spPr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6A2167F-5A56-78B7-67EE-0B5661458A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16028" y="1"/>
            <a:ext cx="6853823" cy="6857999"/>
          </a:xfrm>
        </p:spPr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9641447-628B-9664-CB4D-261EA8BD7B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16028" y="6858000"/>
            <a:ext cx="6853823" cy="6858000"/>
          </a:xfrm>
        </p:spPr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1D93C6-B7D5-4C6D-8FA3-422FE6E8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917150" y="12712701"/>
            <a:ext cx="972522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422" y="3362326"/>
            <a:ext cx="10290054" cy="1647824"/>
          </a:xfrm>
        </p:spPr>
        <p:txBody>
          <a:bodyPr wrap="square" anchor="b">
            <a:noAutofit/>
          </a:bodyPr>
          <a:lstStyle>
            <a:lvl1pPr marL="0" indent="0">
              <a:buNone/>
              <a:defRPr sz="5586" b="1">
                <a:solidFill>
                  <a:schemeClr val="tx2"/>
                </a:solidFill>
              </a:defRPr>
            </a:lvl1pPr>
            <a:lvl2pPr marL="912160" indent="0">
              <a:buNone/>
              <a:defRPr sz="3990" b="1"/>
            </a:lvl2pPr>
            <a:lvl3pPr marL="1824319" indent="0">
              <a:buNone/>
              <a:defRPr sz="3591" b="1"/>
            </a:lvl3pPr>
            <a:lvl4pPr marL="2736479" indent="0">
              <a:buNone/>
              <a:defRPr sz="3192" b="1"/>
            </a:lvl4pPr>
            <a:lvl5pPr marL="3648639" indent="0">
              <a:buNone/>
              <a:defRPr sz="3192" b="1"/>
            </a:lvl5pPr>
            <a:lvl6pPr marL="4560799" indent="0">
              <a:buNone/>
              <a:defRPr sz="3192" b="1"/>
            </a:lvl6pPr>
            <a:lvl7pPr marL="5472958" indent="0">
              <a:buNone/>
              <a:defRPr sz="3192" b="1"/>
            </a:lvl7pPr>
            <a:lvl8pPr marL="6385118" indent="0">
              <a:buNone/>
              <a:defRPr sz="3192" b="1"/>
            </a:lvl8pPr>
            <a:lvl9pPr marL="7297278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5422" y="5010151"/>
            <a:ext cx="10290054" cy="6194662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13860" y="3362326"/>
            <a:ext cx="10340730" cy="164782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5586" b="1">
                <a:solidFill>
                  <a:schemeClr val="tx2"/>
                </a:solidFill>
              </a:defRPr>
            </a:lvl1pPr>
            <a:lvl2pPr marL="912160" indent="0">
              <a:buNone/>
              <a:defRPr sz="3990" b="1"/>
            </a:lvl2pPr>
            <a:lvl3pPr marL="1824319" indent="0">
              <a:buNone/>
              <a:defRPr sz="3591" b="1"/>
            </a:lvl3pPr>
            <a:lvl4pPr marL="2736479" indent="0">
              <a:buNone/>
              <a:defRPr sz="3192" b="1"/>
            </a:lvl4pPr>
            <a:lvl5pPr marL="3648639" indent="0">
              <a:buNone/>
              <a:defRPr sz="3192" b="1"/>
            </a:lvl5pPr>
            <a:lvl6pPr marL="4560799" indent="0">
              <a:buNone/>
              <a:defRPr sz="3192" b="1"/>
            </a:lvl6pPr>
            <a:lvl7pPr marL="5472958" indent="0">
              <a:buNone/>
              <a:defRPr sz="3192" b="1"/>
            </a:lvl7pPr>
            <a:lvl8pPr marL="6385118" indent="0">
              <a:buNone/>
              <a:defRPr sz="3192" b="1"/>
            </a:lvl8pPr>
            <a:lvl9pPr marL="7297278" indent="0">
              <a:buNone/>
              <a:defRPr sz="31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13860" y="5010151"/>
            <a:ext cx="10340730" cy="6194662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672252" y="1"/>
            <a:ext cx="2" cy="255271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36641" y="965721"/>
            <a:ext cx="20979170" cy="156471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38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3ECD51-D0B0-4772-A6A8-DCB1C16B2317}"/>
              </a:ext>
            </a:extLst>
          </p:cNvPr>
          <p:cNvSpPr/>
          <p:nvPr userDrawn="1"/>
        </p:nvSpPr>
        <p:spPr>
          <a:xfrm>
            <a:off x="0" y="1"/>
            <a:ext cx="24323675" cy="2018042"/>
          </a:xfrm>
          <a:prstGeom prst="rect">
            <a:avLst/>
          </a:prstGeom>
          <a:solidFill>
            <a:srgbClr val="DF5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1C54C-4BA0-4419-962D-52FC9DE72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466" y="11557327"/>
            <a:ext cx="3351271" cy="2018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D2BBF9-30AB-48A5-B822-3760F8412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419213" y="12161489"/>
            <a:ext cx="1739987" cy="13117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A44F59B-1F71-4F40-82EB-337224AC6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368" t="43756" r="47552" b="35267"/>
          <a:stretch/>
        </p:blipFill>
        <p:spPr>
          <a:xfrm rot="20660650">
            <a:off x="18436838" y="-654308"/>
            <a:ext cx="6682804" cy="3428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25CAC42-71AA-47F1-B754-7DA665A17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350" t="68290" b="15214"/>
          <a:stretch/>
        </p:blipFill>
        <p:spPr>
          <a:xfrm rot="21221698">
            <a:off x="-208939" y="-1001372"/>
            <a:ext cx="18558715" cy="26959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190AF1-9074-4184-80F1-3143C10F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4323675" cy="2018042"/>
          </a:xfrm>
          <a:prstGeom prst="rect">
            <a:avLst/>
          </a:prstGeom>
        </p:spPr>
        <p:txBody>
          <a:bodyPr anchor="ctr"/>
          <a:lstStyle>
            <a:lvl1pPr algn="ctr">
              <a:defRPr sz="478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40313C-A0A6-4A5B-9F93-921E5157D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584" y="3278175"/>
            <a:ext cx="19202949" cy="8279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89"/>
              </a:lnSpc>
              <a:buNone/>
              <a:defRPr sz="359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2793"/>
            </a:lvl2pPr>
            <a:lvl3pPr marL="1824319" indent="0">
              <a:buNone/>
              <a:defRPr sz="2394"/>
            </a:lvl3pPr>
            <a:lvl4pPr marL="2736479" indent="0">
              <a:buNone/>
              <a:defRPr sz="1995"/>
            </a:lvl4pPr>
            <a:lvl5pPr marL="3648639" indent="0">
              <a:buNone/>
              <a:defRPr sz="1995"/>
            </a:lvl5pPr>
            <a:lvl6pPr marL="4560799" indent="0">
              <a:buNone/>
              <a:defRPr sz="1995"/>
            </a:lvl6pPr>
            <a:lvl7pPr marL="5472958" indent="0">
              <a:buNone/>
              <a:defRPr sz="1995"/>
            </a:lvl7pPr>
            <a:lvl8pPr marL="6385118" indent="0">
              <a:buNone/>
              <a:defRPr sz="1995"/>
            </a:lvl8pPr>
            <a:lvl9pPr marL="7297278" indent="0">
              <a:buNone/>
              <a:defRPr sz="199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33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362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99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4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401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28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9182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502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2710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70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27722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99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0655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2646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26845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73269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956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3686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41219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0595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3745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965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9931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31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258561167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98944894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904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765" r:id="rId27"/>
    <p:sldLayoutId id="2147483766" r:id="rId28"/>
    <p:sldLayoutId id="2147483767" r:id="rId29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6A479930"/><Relationship Id="rId4" Type="http://schemas.openxmlformats.org/officeDocument/2006/relationships/image" Target="../media/image24.6A479930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e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INTPA-GLOBAL-GATEWAY@ec.europa.eu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://www.get-invest.eu/about/team-europe-one-stop-sh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03280" y="1736724"/>
            <a:ext cx="18242756" cy="4775200"/>
          </a:xfrm>
        </p:spPr>
        <p:txBody>
          <a:bodyPr/>
          <a:lstStyle/>
          <a:p>
            <a:r>
              <a:rPr lang="en-GB" dirty="0"/>
              <a:t>Global Gateway-Energy and Transport in Africa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0829" y="7204075"/>
            <a:ext cx="21278027" cy="4775199"/>
          </a:xfrm>
        </p:spPr>
        <p:txBody>
          <a:bodyPr>
            <a:normAutofit fontScale="85000" lnSpcReduction="20000"/>
          </a:bodyPr>
          <a:lstStyle/>
          <a:p>
            <a:r>
              <a:rPr lang="en-GB" sz="7700" dirty="0"/>
              <a:t>Georgios GRAPSAS – Policy officer</a:t>
            </a:r>
          </a:p>
          <a:p>
            <a:r>
              <a:rPr lang="en-US" sz="7700" dirty="0"/>
              <a:t>Regional and </a:t>
            </a:r>
            <a:r>
              <a:rPr lang="en-US" sz="7700" dirty="0" err="1"/>
              <a:t>multicountry</a:t>
            </a:r>
            <a:r>
              <a:rPr lang="en-US" sz="7700" dirty="0"/>
              <a:t> </a:t>
            </a:r>
            <a:r>
              <a:rPr lang="en-US" sz="7700" dirty="0" err="1"/>
              <a:t>programmes</a:t>
            </a:r>
            <a:r>
              <a:rPr lang="en-US" sz="7700" dirty="0"/>
              <a:t> for Africa</a:t>
            </a:r>
          </a:p>
          <a:p>
            <a:r>
              <a:rPr lang="en-US" sz="7700" dirty="0"/>
              <a:t>DG INTPA.A.2 – </a:t>
            </a:r>
            <a:r>
              <a:rPr lang="en-GB" sz="7700" dirty="0"/>
              <a:t>European Commission</a:t>
            </a:r>
          </a:p>
          <a:p>
            <a:endParaRPr lang="en-GB" sz="7700" dirty="0"/>
          </a:p>
          <a:p>
            <a:r>
              <a:rPr lang="en-US" sz="7700" dirty="0"/>
              <a:t> </a:t>
            </a:r>
            <a:r>
              <a:rPr lang="en-GB" dirty="0"/>
              <a:t>Thursday, 30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174256" y="12458700"/>
            <a:ext cx="621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TeamEurope</a:t>
            </a:r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 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GlobalGateway</a:t>
            </a:r>
            <a:endParaRPr lang="en-US" sz="3000" b="1">
              <a:solidFill>
                <a:schemeClr val="bg1"/>
              </a:solidFill>
              <a:latin typeface="Noto Sans" panose="020B0802040504020204" pitchFamily="34" charset="0"/>
              <a:ea typeface="Noto Sans" panose="020B0802040504020204" pitchFamily="34" charset="0"/>
              <a:cs typeface="Noto Sans" panose="020B08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F64002E0-CBB8-B112-EE27-AAEB3174F9C4}"/>
              </a:ext>
            </a:extLst>
          </p:cNvPr>
          <p:cNvSpPr txBox="1">
            <a:spLocks/>
          </p:cNvSpPr>
          <p:nvPr/>
        </p:nvSpPr>
        <p:spPr>
          <a:xfrm>
            <a:off x="1672253" y="664937"/>
            <a:ext cx="20979170" cy="26511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Transport – 12 Strategic Corridors in Africa</a:t>
            </a:r>
            <a:br>
              <a:rPr lang="en-US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</a:br>
            <a:endParaRPr lang="en-GB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3F68FF0A-FE4A-15AF-3971-3A988317F720}"/>
              </a:ext>
            </a:extLst>
          </p:cNvPr>
          <p:cNvSpPr txBox="1">
            <a:spLocks/>
          </p:cNvSpPr>
          <p:nvPr/>
        </p:nvSpPr>
        <p:spPr>
          <a:xfrm>
            <a:off x="586597" y="2122714"/>
            <a:ext cx="13839523" cy="11378029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1. Abidjan-Lagos</a:t>
            </a:r>
            <a:br>
              <a:rPr lang="en-US" sz="3192" dirty="0"/>
            </a:br>
            <a:r>
              <a:rPr lang="en-US" sz="3192" dirty="0"/>
              <a:t>West Africa: Côte d’Ivoire, Ghana, Togo, Benin, Nigeria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2. Abidjan-Ouagadougou </a:t>
            </a:r>
            <a:br>
              <a:rPr lang="en-US" sz="3192" dirty="0"/>
            </a:br>
            <a:r>
              <a:rPr lang="en-US" sz="3192" dirty="0"/>
              <a:t>West Africa: Côte d’Ivoire, Burkina Faso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3.Praia - Dakar-Abidjan </a:t>
            </a:r>
            <a:br>
              <a:rPr lang="en-US" sz="3192" dirty="0"/>
            </a:br>
            <a:r>
              <a:rPr lang="en-US" sz="3192" dirty="0"/>
              <a:t>West Africa: Senegal, Gambia, Guinea-Bissau, Guinea, Sierra Leone, Liberia, Côte d’Ivoire, Cabo Verde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4. Cotonou-Niamey </a:t>
            </a:r>
            <a:br>
              <a:rPr lang="en-US" sz="3192" dirty="0"/>
            </a:br>
            <a:r>
              <a:rPr lang="en-US" sz="3192" dirty="0"/>
              <a:t>West Africa: Benin, Niger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5. Libreville-Kribi-Douala-N’Djamena</a:t>
            </a:r>
            <a:br>
              <a:rPr lang="en-US" sz="3192" dirty="0"/>
            </a:br>
            <a:r>
              <a:rPr lang="en-US" sz="3192" dirty="0"/>
              <a:t>Central Africa: Gabon, Equatorial Guinea, Cameroon, Chad, São Tomé and Príncipe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6. Douala-Kribi-Kampala</a:t>
            </a:r>
            <a:br>
              <a:rPr lang="en-US" sz="3192" dirty="0"/>
            </a:br>
            <a:r>
              <a:rPr lang="en-US" sz="3192" dirty="0"/>
              <a:t>Central Africa: Cameroon, Central African Republic, Democratic Republic of the Congo, Uganda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7. Dar es Salaam-Nairobi-Addis Ababa-Berbera-Djibouti</a:t>
            </a:r>
            <a:br>
              <a:rPr lang="en-US" sz="3192" dirty="0"/>
            </a:br>
            <a:r>
              <a:rPr lang="en-US" sz="3192" dirty="0"/>
              <a:t>East Africa: Tanzania, Kenya, Ethiopia, Somalia, Djibouti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8. Mombasa-Kisangani </a:t>
            </a:r>
            <a:br>
              <a:rPr lang="en-US" sz="3192" dirty="0"/>
            </a:br>
            <a:r>
              <a:rPr lang="en-US" sz="3192" dirty="0"/>
              <a:t>East Africa: Kenya, Uganda, Rwanda, Democratic Republic </a:t>
            </a:r>
            <a:br>
              <a:rPr lang="en-US" sz="3192" dirty="0"/>
            </a:br>
            <a:r>
              <a:rPr lang="en-US" sz="3192" dirty="0"/>
              <a:t>of the Congo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9. Maputo-Gaborone-Walvis Bay </a:t>
            </a:r>
            <a:br>
              <a:rPr lang="en-US" sz="3192" dirty="0"/>
            </a:br>
            <a:r>
              <a:rPr lang="en-US" sz="3192" dirty="0"/>
              <a:t>Southern Africa: Mozambique, South Africa, Eswatini, Botswana, Namibia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10. Durban-Lusaka</a:t>
            </a:r>
            <a:br>
              <a:rPr lang="en-US" sz="3192" b="1" dirty="0">
                <a:solidFill>
                  <a:srgbClr val="18B8A6"/>
                </a:solidFill>
              </a:rPr>
            </a:br>
            <a:r>
              <a:rPr lang="en-US" sz="3192" dirty="0"/>
              <a:t>Southern Africa: South Africa, Botswana, Zimbabwe, Zambia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11. Cairo-Khartoum-Juba-Kampala</a:t>
            </a:r>
            <a:br>
              <a:rPr lang="en-US" sz="3192" dirty="0"/>
            </a:br>
            <a:r>
              <a:rPr lang="en-US" sz="3192" dirty="0"/>
              <a:t>North and East Africa: Egypt, Soudan, South Sudan, Uganda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192" b="1" dirty="0">
                <a:solidFill>
                  <a:srgbClr val="18B8A6"/>
                </a:solidFill>
              </a:rPr>
              <a:t>12. Lobito - Lubumbashi</a:t>
            </a:r>
            <a:br>
              <a:rPr lang="en-US" sz="1600" dirty="0"/>
            </a:br>
            <a:r>
              <a:rPr lang="en-US" sz="3200" dirty="0"/>
              <a:t>Angola- Zambia - DRC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596" dirty="0"/>
          </a:p>
        </p:txBody>
      </p:sp>
      <p:pic>
        <p:nvPicPr>
          <p:cNvPr id="4" name="Immagine 12">
            <a:extLst>
              <a:ext uri="{FF2B5EF4-FFF2-40B4-BE49-F238E27FC236}">
                <a16:creationId xmlns:a16="http://schemas.microsoft.com/office/drawing/2014/main" id="{F317CF88-11EA-ECFB-CF44-24D041751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9139" y="12700027"/>
            <a:ext cx="2454086" cy="629810"/>
          </a:xfrm>
          <a:prstGeom prst="rect">
            <a:avLst/>
          </a:prstGeom>
        </p:spPr>
      </p:pic>
      <p:pic>
        <p:nvPicPr>
          <p:cNvPr id="5" name="Picture 4" descr="A map of africa with orange and yellow lines&#10;&#10;Description automatically generated">
            <a:extLst>
              <a:ext uri="{FF2B5EF4-FFF2-40B4-BE49-F238E27FC236}">
                <a16:creationId xmlns:a16="http://schemas.microsoft.com/office/drawing/2014/main" id="{33068A62-5859-EA24-9A60-7EC4A5AB6B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120" y="1648587"/>
            <a:ext cx="9310958" cy="9541285"/>
          </a:xfrm>
          <a:prstGeom prst="rect">
            <a:avLst/>
          </a:prstGeom>
        </p:spPr>
      </p:pic>
      <p:grpSp>
        <p:nvGrpSpPr>
          <p:cNvPr id="9" name="Gruppo 9">
            <a:extLst>
              <a:ext uri="{FF2B5EF4-FFF2-40B4-BE49-F238E27FC236}">
                <a16:creationId xmlns:a16="http://schemas.microsoft.com/office/drawing/2014/main" id="{5D55E00F-6ADA-CCB0-5128-5EBFC0E85A86}"/>
              </a:ext>
            </a:extLst>
          </p:cNvPr>
          <p:cNvGrpSpPr/>
          <p:nvPr/>
        </p:nvGrpSpPr>
        <p:grpSpPr>
          <a:xfrm>
            <a:off x="14426120" y="6858000"/>
            <a:ext cx="3061789" cy="5626770"/>
            <a:chOff x="14591712" y="8129402"/>
            <a:chExt cx="2442754" cy="4693969"/>
          </a:xfrm>
        </p:grpSpPr>
        <p:pic>
          <p:nvPicPr>
            <p:cNvPr id="10" name="Immagine 8">
              <a:extLst>
                <a:ext uri="{FF2B5EF4-FFF2-40B4-BE49-F238E27FC236}">
                  <a16:creationId xmlns:a16="http://schemas.microsoft.com/office/drawing/2014/main" id="{D9738D5C-749A-A4DE-D178-96545ECE1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06953" y="8129402"/>
              <a:ext cx="2107475" cy="27051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BD939BF-AEEC-20FE-2FAE-7E30B3BE0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91712" y="10741974"/>
              <a:ext cx="2442754" cy="2081397"/>
            </a:xfrm>
            <a:prstGeom prst="rect">
              <a:avLst/>
            </a:prstGeom>
          </p:spPr>
        </p:pic>
      </p:grpSp>
      <p:sp>
        <p:nvSpPr>
          <p:cNvPr id="15" name="Title 4">
            <a:extLst>
              <a:ext uri="{FF2B5EF4-FFF2-40B4-BE49-F238E27FC236}">
                <a16:creationId xmlns:a16="http://schemas.microsoft.com/office/drawing/2014/main" id="{ABB4F7C6-DED7-9227-7F54-EB88CEDDA936}"/>
              </a:ext>
            </a:extLst>
          </p:cNvPr>
          <p:cNvSpPr txBox="1">
            <a:spLocks/>
          </p:cNvSpPr>
          <p:nvPr/>
        </p:nvSpPr>
        <p:spPr>
          <a:xfrm>
            <a:off x="7515232" y="10932047"/>
            <a:ext cx="5854910" cy="217836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BE" sz="3200" dirty="0"/>
              <a:t>A </a:t>
            </a:r>
            <a:r>
              <a:rPr lang="fr-BE" sz="3200" dirty="0" err="1"/>
              <a:t>study</a:t>
            </a:r>
            <a:r>
              <a:rPr lang="fr-BE" sz="3200" dirty="0"/>
              <a:t> by the EU Joint </a:t>
            </a:r>
            <a:r>
              <a:rPr lang="fr-BE" sz="3200" dirty="0" err="1"/>
              <a:t>Research</a:t>
            </a:r>
            <a:r>
              <a:rPr lang="fr-BE" sz="3200" dirty="0"/>
              <a:t> Center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80980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4" name="Title 14">
            <a:extLst>
              <a:ext uri="{FF2B5EF4-FFF2-40B4-BE49-F238E27FC236}">
                <a16:creationId xmlns:a16="http://schemas.microsoft.com/office/drawing/2014/main" id="{EA132CE3-D4EA-DA3C-18DE-EE207E1B884B}"/>
              </a:ext>
            </a:extLst>
          </p:cNvPr>
          <p:cNvSpPr txBox="1">
            <a:spLocks/>
          </p:cNvSpPr>
          <p:nvPr/>
        </p:nvSpPr>
        <p:spPr>
          <a:xfrm>
            <a:off x="979713" y="237314"/>
            <a:ext cx="23193938" cy="16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44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Flagship project : Lobito railway corridor Angola-Zambia-Democratic Rep of Congo</a:t>
            </a:r>
          </a:p>
          <a:p>
            <a:endParaRPr lang="en-US" sz="4400" dirty="0">
              <a:solidFill>
                <a:srgbClr val="1A53EA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768D3-86B4-3C55-5561-527F4848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56" y="1343909"/>
            <a:ext cx="8232295" cy="456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9871E-9B76-6F8E-BF63-C8A436487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355" y="5910942"/>
            <a:ext cx="8265072" cy="36902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D2B9F0-52C6-4FF2-2CD3-17EC34509A40}"/>
              </a:ext>
            </a:extLst>
          </p:cNvPr>
          <p:cNvSpPr txBox="1"/>
          <p:nvPr/>
        </p:nvSpPr>
        <p:spPr>
          <a:xfrm>
            <a:off x="713479" y="7555353"/>
            <a:ext cx="15790326" cy="594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456080"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4800" dirty="0"/>
              <a:t>Lobito Corridor will include 700 km of a greenfield metric railway line in Zambia following the 600km that exist already in Angola</a:t>
            </a:r>
          </a:p>
          <a:p>
            <a:pPr marL="360000" indent="-456080"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4800" dirty="0"/>
              <a:t>Link with export of mining (copper and critical raw materials to Western markets)</a:t>
            </a:r>
          </a:p>
          <a:p>
            <a:pPr marL="360000" indent="-456080"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4800" dirty="0"/>
              <a:t>Expected investment of around 3 billion EUR</a:t>
            </a:r>
          </a:p>
          <a:p>
            <a:pPr marL="360000" indent="-456080"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4800" dirty="0"/>
              <a:t>MOU signed in Brussels in October between US, EU, AfDB, Zambia, Angola, DRC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5ABFC7-89C7-C51D-4B5B-41C1B2F59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79" y="1379662"/>
            <a:ext cx="14660886" cy="61756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544B0A-3477-F096-6352-01C3DBDDE45A}"/>
              </a:ext>
            </a:extLst>
          </p:cNvPr>
          <p:cNvSpPr txBox="1"/>
          <p:nvPr/>
        </p:nvSpPr>
        <p:spPr>
          <a:xfrm>
            <a:off x="9762659" y="5403517"/>
            <a:ext cx="281402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IE" sz="4800" b="1" dirty="0">
                <a:solidFill>
                  <a:schemeClr val="accent2">
                    <a:lumMod val="50000"/>
                  </a:schemeClr>
                </a:solidFill>
              </a:rPr>
              <a:t>ZAMBIA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A204B-0B24-07CD-5A9E-CEBF166CFF40}"/>
              </a:ext>
            </a:extLst>
          </p:cNvPr>
          <p:cNvSpPr txBox="1"/>
          <p:nvPr/>
        </p:nvSpPr>
        <p:spPr>
          <a:xfrm>
            <a:off x="3893401" y="2625443"/>
            <a:ext cx="328798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IE" sz="4800" b="1" dirty="0">
                <a:solidFill>
                  <a:schemeClr val="accent2">
                    <a:lumMod val="50000"/>
                  </a:schemeClr>
                </a:solidFill>
              </a:rPr>
              <a:t>ANGOLA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B1ECEE-D505-1957-36D4-B85506680235}"/>
              </a:ext>
            </a:extLst>
          </p:cNvPr>
          <p:cNvSpPr txBox="1"/>
          <p:nvPr/>
        </p:nvSpPr>
        <p:spPr>
          <a:xfrm>
            <a:off x="10754825" y="1855175"/>
            <a:ext cx="281402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4319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IE" sz="4800" b="1" dirty="0">
                <a:solidFill>
                  <a:schemeClr val="accent2">
                    <a:lumMod val="50000"/>
                  </a:schemeClr>
                </a:solidFill>
              </a:rPr>
              <a:t>DRC</a:t>
            </a:r>
          </a:p>
        </p:txBody>
      </p:sp>
    </p:spTree>
    <p:extLst>
      <p:ext uri="{BB962C8B-B14F-4D97-AF65-F5344CB8AC3E}">
        <p14:creationId xmlns:p14="http://schemas.microsoft.com/office/powerpoint/2010/main" val="33730230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2BF17-2122-4A30-9D59-AC1CBE7C4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r="912"/>
          <a:stretch/>
        </p:blipFill>
        <p:spPr>
          <a:xfrm>
            <a:off x="11756617" y="-1745964"/>
            <a:ext cx="12590853" cy="16610171"/>
          </a:xfrm>
          <a:prstGeom prst="rect">
            <a:avLst/>
          </a:prstGeom>
        </p:spPr>
      </p:pic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C58F0E2B-5C65-1170-1B5B-216A998804DF}"/>
              </a:ext>
            </a:extLst>
          </p:cNvPr>
          <p:cNvCxnSpPr>
            <a:cxnSpLocks/>
          </p:cNvCxnSpPr>
          <p:nvPr/>
        </p:nvCxnSpPr>
        <p:spPr>
          <a:xfrm>
            <a:off x="18817704" y="4612002"/>
            <a:ext cx="3718446" cy="0"/>
          </a:xfrm>
          <a:prstGeom prst="line">
            <a:avLst/>
          </a:prstGeom>
          <a:ln w="25400" cap="rnd">
            <a:solidFill>
              <a:schemeClr val="accent6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2BE6AEEA-5661-D47C-DF3A-ABD98AEDCAF4}"/>
              </a:ext>
            </a:extLst>
          </p:cNvPr>
          <p:cNvSpPr txBox="1">
            <a:spLocks/>
          </p:cNvSpPr>
          <p:nvPr/>
        </p:nvSpPr>
        <p:spPr>
          <a:xfrm>
            <a:off x="12525440" y="2310725"/>
            <a:ext cx="10631779" cy="4342625"/>
          </a:xfrm>
          <a:prstGeom prst="rect">
            <a:avLst/>
          </a:prstGeom>
          <a:ln w="3492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r>
              <a:rPr lang="en-US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     Priorities 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Access to energy for all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Regional electricity interconnections and market integration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Renewable energy generation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Energy Transition Partnerships in Africa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Green Hydrogen production in Africa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BD54CA8-840A-3519-FF9F-7BAF8DDBB801}"/>
              </a:ext>
            </a:extLst>
          </p:cNvPr>
          <p:cNvSpPr txBox="1">
            <a:spLocks/>
          </p:cNvSpPr>
          <p:nvPr/>
        </p:nvSpPr>
        <p:spPr>
          <a:xfrm>
            <a:off x="11130687" y="7803119"/>
            <a:ext cx="9207542" cy="1660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GB" sz="4800" b="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itolo 6">
            <a:extLst>
              <a:ext uri="{FF2B5EF4-FFF2-40B4-BE49-F238E27FC236}">
                <a16:creationId xmlns:a16="http://schemas.microsoft.com/office/drawing/2014/main" id="{86562235-4BB5-2737-3A01-5740039B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17" y="1114569"/>
            <a:ext cx="9753987" cy="1863765"/>
          </a:xfrm>
        </p:spPr>
        <p:txBody>
          <a:bodyPr/>
          <a:lstStyle/>
          <a:p>
            <a:pPr algn="ctr"/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spc="-150" dirty="0">
                <a:solidFill>
                  <a:schemeClr val="accent6"/>
                </a:solidFill>
              </a:rPr>
              <a:t> </a:t>
            </a:r>
            <a:br>
              <a:rPr lang="pt-BR" spc="-150" dirty="0">
                <a:solidFill>
                  <a:schemeClr val="accent6"/>
                </a:solidFill>
              </a:rPr>
            </a:br>
            <a:br>
              <a:rPr lang="pt-BR" spc="-150" dirty="0">
                <a:solidFill>
                  <a:schemeClr val="accent6"/>
                </a:solidFill>
              </a:rPr>
            </a:br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spc="-150" dirty="0">
                <a:solidFill>
                  <a:schemeClr val="accent6"/>
                </a:solidFill>
              </a:rPr>
              <a:t>Africa – EU Green Energy Initiative (AEGEI) </a:t>
            </a:r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spc="-150" dirty="0">
                <a:solidFill>
                  <a:schemeClr val="accent6"/>
                </a:solidFill>
              </a:rPr>
              <a:t>launched in 2022</a:t>
            </a:r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b="0" spc="-150" dirty="0">
                <a:solidFill>
                  <a:schemeClr val="accent6"/>
                </a:solidFill>
              </a:rPr>
              <a:t>12 EU member states participating</a:t>
            </a:r>
            <a:br>
              <a:rPr lang="pt-BR" b="0" spc="-150" dirty="0">
                <a:solidFill>
                  <a:schemeClr val="accent6"/>
                </a:solidFill>
              </a:rPr>
            </a:br>
            <a:r>
              <a:rPr lang="pt-BR" b="0" spc="-150" dirty="0">
                <a:solidFill>
                  <a:schemeClr val="accent6"/>
                </a:solidFill>
              </a:rPr>
              <a:t>10 EU financing institutions</a:t>
            </a:r>
            <a:br>
              <a:rPr lang="pt-BR" dirty="0">
                <a:solidFill>
                  <a:schemeClr val="accent6"/>
                </a:solidFill>
              </a:rPr>
            </a:b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65" name="Segnaposto numero diapositiva 64">
            <a:extLst>
              <a:ext uri="{FF2B5EF4-FFF2-40B4-BE49-F238E27FC236}">
                <a16:creationId xmlns:a16="http://schemas.microsoft.com/office/drawing/2014/main" id="{407BB12D-F8B0-3F89-C9E0-1EB17CA4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uppo 129">
            <a:extLst>
              <a:ext uri="{FF2B5EF4-FFF2-40B4-BE49-F238E27FC236}">
                <a16:creationId xmlns:a16="http://schemas.microsoft.com/office/drawing/2014/main" id="{F5CD67EB-AC4B-0D94-EC7E-1C9631E91C58}"/>
              </a:ext>
            </a:extLst>
          </p:cNvPr>
          <p:cNvGrpSpPr/>
          <p:nvPr/>
        </p:nvGrpSpPr>
        <p:grpSpPr>
          <a:xfrm>
            <a:off x="685517" y="5955346"/>
            <a:ext cx="9402410" cy="4084816"/>
            <a:chOff x="794414" y="4977707"/>
            <a:chExt cx="9402410" cy="4084816"/>
          </a:xfrm>
        </p:grpSpPr>
        <p:grpSp>
          <p:nvGrpSpPr>
            <p:cNvPr id="7" name="Gruppo 22">
              <a:extLst>
                <a:ext uri="{FF2B5EF4-FFF2-40B4-BE49-F238E27FC236}">
                  <a16:creationId xmlns:a16="http://schemas.microsoft.com/office/drawing/2014/main" id="{4E9C19BA-C4CE-42DC-4237-B830FE7927F7}"/>
                </a:ext>
              </a:extLst>
            </p:cNvPr>
            <p:cNvGrpSpPr/>
            <p:nvPr/>
          </p:nvGrpSpPr>
          <p:grpSpPr>
            <a:xfrm>
              <a:off x="890856" y="4977707"/>
              <a:ext cx="9305968" cy="1814778"/>
              <a:chOff x="890856" y="4566627"/>
              <a:chExt cx="9305968" cy="1814778"/>
            </a:xfrm>
          </p:grpSpPr>
          <p:sp>
            <p:nvSpPr>
              <p:cNvPr id="27" name="Rettangolo 16">
                <a:extLst>
                  <a:ext uri="{FF2B5EF4-FFF2-40B4-BE49-F238E27FC236}">
                    <a16:creationId xmlns:a16="http://schemas.microsoft.com/office/drawing/2014/main" id="{AFFFEB49-2AF3-106F-D3FE-C6587A147A04}"/>
                  </a:ext>
                </a:extLst>
              </p:cNvPr>
              <p:cNvSpPr/>
              <p:nvPr/>
            </p:nvSpPr>
            <p:spPr>
              <a:xfrm>
                <a:off x="1473789" y="4874171"/>
                <a:ext cx="8723035" cy="15072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  <a:effectLst>
                <a:outerShdw blurRad="50800" dist="50800" dir="3600000" algn="ctr" rotWithShape="0">
                  <a:schemeClr val="accent6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e 18">
                <a:extLst>
                  <a:ext uri="{FF2B5EF4-FFF2-40B4-BE49-F238E27FC236}">
                    <a16:creationId xmlns:a16="http://schemas.microsoft.com/office/drawing/2014/main" id="{2383832A-5979-5D61-26DD-D98C95FF01B7}"/>
                  </a:ext>
                </a:extLst>
              </p:cNvPr>
              <p:cNvSpPr/>
              <p:nvPr/>
            </p:nvSpPr>
            <p:spPr>
              <a:xfrm>
                <a:off x="890856" y="4566627"/>
                <a:ext cx="1194313" cy="119431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Ovale 29">
              <a:extLst>
                <a:ext uri="{FF2B5EF4-FFF2-40B4-BE49-F238E27FC236}">
                  <a16:creationId xmlns:a16="http://schemas.microsoft.com/office/drawing/2014/main" id="{8CB6EB00-2858-BC90-AD2C-6F2559A244AB}"/>
                </a:ext>
              </a:extLst>
            </p:cNvPr>
            <p:cNvSpPr/>
            <p:nvPr/>
          </p:nvSpPr>
          <p:spPr>
            <a:xfrm>
              <a:off x="873025" y="4984327"/>
              <a:ext cx="1194313" cy="1194313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asellaDiTesto 27">
              <a:extLst>
                <a:ext uri="{FF2B5EF4-FFF2-40B4-BE49-F238E27FC236}">
                  <a16:creationId xmlns:a16="http://schemas.microsoft.com/office/drawing/2014/main" id="{60E10960-6049-7846-35F3-B541D8A1D772}"/>
                </a:ext>
              </a:extLst>
            </p:cNvPr>
            <p:cNvSpPr txBox="1"/>
            <p:nvPr/>
          </p:nvSpPr>
          <p:spPr>
            <a:xfrm>
              <a:off x="1275353" y="5308409"/>
              <a:ext cx="2606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CasellaDiTesto 30">
              <a:extLst>
                <a:ext uri="{FF2B5EF4-FFF2-40B4-BE49-F238E27FC236}">
                  <a16:creationId xmlns:a16="http://schemas.microsoft.com/office/drawing/2014/main" id="{F5EDF442-F9C4-8EC0-F332-3B88B14A14B3}"/>
                </a:ext>
              </a:extLst>
            </p:cNvPr>
            <p:cNvSpPr txBox="1"/>
            <p:nvPr/>
          </p:nvSpPr>
          <p:spPr>
            <a:xfrm>
              <a:off x="2203413" y="5532620"/>
              <a:ext cx="49300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Additional renewable energy generation capacity</a:t>
              </a:r>
            </a:p>
          </p:txBody>
        </p:sp>
        <p:grpSp>
          <p:nvGrpSpPr>
            <p:cNvPr id="13" name="Gruppo 48">
              <a:extLst>
                <a:ext uri="{FF2B5EF4-FFF2-40B4-BE49-F238E27FC236}">
                  <a16:creationId xmlns:a16="http://schemas.microsoft.com/office/drawing/2014/main" id="{B6583C27-6905-4556-4B46-7684556ACA8C}"/>
                </a:ext>
              </a:extLst>
            </p:cNvPr>
            <p:cNvGrpSpPr/>
            <p:nvPr/>
          </p:nvGrpSpPr>
          <p:grpSpPr>
            <a:xfrm>
              <a:off x="794414" y="7233019"/>
              <a:ext cx="9402410" cy="1829504"/>
              <a:chOff x="890856" y="4109313"/>
              <a:chExt cx="9402410" cy="1829504"/>
            </a:xfrm>
          </p:grpSpPr>
          <p:sp>
            <p:nvSpPr>
              <p:cNvPr id="22" name="Rettangolo 50">
                <a:extLst>
                  <a:ext uri="{FF2B5EF4-FFF2-40B4-BE49-F238E27FC236}">
                    <a16:creationId xmlns:a16="http://schemas.microsoft.com/office/drawing/2014/main" id="{EE2EB51D-C994-F702-9843-80FC0CFFCCDA}"/>
                  </a:ext>
                </a:extLst>
              </p:cNvPr>
              <p:cNvSpPr/>
              <p:nvPr/>
            </p:nvSpPr>
            <p:spPr>
              <a:xfrm>
                <a:off x="1651656" y="4431583"/>
                <a:ext cx="8641610" cy="15072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6"/>
                </a:solidFill>
              </a:ln>
              <a:effectLst>
                <a:outerShdw blurRad="50800" dist="50800" dir="3600000" algn="ctr" rotWithShape="0">
                  <a:schemeClr val="accent6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e 51">
                <a:extLst>
                  <a:ext uri="{FF2B5EF4-FFF2-40B4-BE49-F238E27FC236}">
                    <a16:creationId xmlns:a16="http://schemas.microsoft.com/office/drawing/2014/main" id="{2808689D-2B7E-404E-CC14-FCBC81C97238}"/>
                  </a:ext>
                </a:extLst>
              </p:cNvPr>
              <p:cNvSpPr/>
              <p:nvPr/>
            </p:nvSpPr>
            <p:spPr>
              <a:xfrm>
                <a:off x="890856" y="4109313"/>
                <a:ext cx="1194313" cy="119431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e 52">
              <a:extLst>
                <a:ext uri="{FF2B5EF4-FFF2-40B4-BE49-F238E27FC236}">
                  <a16:creationId xmlns:a16="http://schemas.microsoft.com/office/drawing/2014/main" id="{5784792C-EA33-C6BF-4CF1-1ADE64CD2EDF}"/>
                </a:ext>
              </a:extLst>
            </p:cNvPr>
            <p:cNvSpPr/>
            <p:nvPr/>
          </p:nvSpPr>
          <p:spPr>
            <a:xfrm>
              <a:off x="801983" y="7255709"/>
              <a:ext cx="1194313" cy="1194313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53">
              <a:extLst>
                <a:ext uri="{FF2B5EF4-FFF2-40B4-BE49-F238E27FC236}">
                  <a16:creationId xmlns:a16="http://schemas.microsoft.com/office/drawing/2014/main" id="{4A86D26D-4FB7-6139-541C-24BD6E6EE3CA}"/>
                </a:ext>
              </a:extLst>
            </p:cNvPr>
            <p:cNvSpPr txBox="1"/>
            <p:nvPr/>
          </p:nvSpPr>
          <p:spPr>
            <a:xfrm>
              <a:off x="1229711" y="7579791"/>
              <a:ext cx="2606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8" name="CasellaDiTesto 54">
              <a:extLst>
                <a:ext uri="{FF2B5EF4-FFF2-40B4-BE49-F238E27FC236}">
                  <a16:creationId xmlns:a16="http://schemas.microsoft.com/office/drawing/2014/main" id="{256153CC-990C-A8EE-5B73-75B0BC3321F7}"/>
                </a:ext>
              </a:extLst>
            </p:cNvPr>
            <p:cNvSpPr txBox="1"/>
            <p:nvPr/>
          </p:nvSpPr>
          <p:spPr>
            <a:xfrm>
              <a:off x="2157771" y="7784952"/>
              <a:ext cx="49417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People with access to energy by 2030</a:t>
              </a:r>
            </a:p>
          </p:txBody>
        </p:sp>
      </p:grpSp>
      <p:grpSp>
        <p:nvGrpSpPr>
          <p:cNvPr id="31" name="Gruppo 15">
            <a:extLst>
              <a:ext uri="{FF2B5EF4-FFF2-40B4-BE49-F238E27FC236}">
                <a16:creationId xmlns:a16="http://schemas.microsoft.com/office/drawing/2014/main" id="{836411DB-688E-4ACE-91FD-51742C12A165}"/>
              </a:ext>
            </a:extLst>
          </p:cNvPr>
          <p:cNvGrpSpPr/>
          <p:nvPr/>
        </p:nvGrpSpPr>
        <p:grpSpPr>
          <a:xfrm>
            <a:off x="6706333" y="6403574"/>
            <a:ext cx="2536231" cy="3517460"/>
            <a:chOff x="12946207" y="5188487"/>
            <a:chExt cx="2536231" cy="3517460"/>
          </a:xfrm>
        </p:grpSpPr>
        <p:grpSp>
          <p:nvGrpSpPr>
            <p:cNvPr id="32" name="Gruppo 8">
              <a:extLst>
                <a:ext uri="{FF2B5EF4-FFF2-40B4-BE49-F238E27FC236}">
                  <a16:creationId xmlns:a16="http://schemas.microsoft.com/office/drawing/2014/main" id="{CD7138B6-300D-9FA9-A52A-8C66B0840222}"/>
                </a:ext>
              </a:extLst>
            </p:cNvPr>
            <p:cNvGrpSpPr/>
            <p:nvPr/>
          </p:nvGrpSpPr>
          <p:grpSpPr>
            <a:xfrm>
              <a:off x="12946207" y="5188487"/>
              <a:ext cx="2536231" cy="3517460"/>
              <a:chOff x="12946207" y="5188487"/>
              <a:chExt cx="2536231" cy="3517460"/>
            </a:xfrm>
          </p:grpSpPr>
          <p:grpSp>
            <p:nvGrpSpPr>
              <p:cNvPr id="41" name="Gruppo 171">
                <a:extLst>
                  <a:ext uri="{FF2B5EF4-FFF2-40B4-BE49-F238E27FC236}">
                    <a16:creationId xmlns:a16="http://schemas.microsoft.com/office/drawing/2014/main" id="{9D253049-B0AC-F12A-1163-98ABC9D65B10}"/>
                  </a:ext>
                </a:extLst>
              </p:cNvPr>
              <p:cNvGrpSpPr/>
              <p:nvPr/>
            </p:nvGrpSpPr>
            <p:grpSpPr>
              <a:xfrm>
                <a:off x="13315688" y="5188487"/>
                <a:ext cx="1775934" cy="796053"/>
                <a:chOff x="15660051" y="4410157"/>
                <a:chExt cx="2255109" cy="1010840"/>
              </a:xfrm>
              <a:solidFill>
                <a:schemeClr val="accent1"/>
              </a:solidFill>
            </p:grpSpPr>
            <p:pic>
              <p:nvPicPr>
                <p:cNvPr id="43" name="Elemento grafico 162">
                  <a:extLst>
                    <a:ext uri="{FF2B5EF4-FFF2-40B4-BE49-F238E27FC236}">
                      <a16:creationId xmlns:a16="http://schemas.microsoft.com/office/drawing/2014/main" id="{C0AF57D6-1BDD-0418-ACE6-331ED2C3A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r="13044" b="14123"/>
                <a:stretch/>
              </p:blipFill>
              <p:spPr>
                <a:xfrm>
                  <a:off x="15660051" y="4606165"/>
                  <a:ext cx="654105" cy="807485"/>
                </a:xfrm>
                <a:prstGeom prst="rect">
                  <a:avLst/>
                </a:prstGeom>
              </p:spPr>
            </p:pic>
            <p:pic>
              <p:nvPicPr>
                <p:cNvPr id="44" name="Elemento grafico 164">
                  <a:extLst>
                    <a:ext uri="{FF2B5EF4-FFF2-40B4-BE49-F238E27FC236}">
                      <a16:creationId xmlns:a16="http://schemas.microsoft.com/office/drawing/2014/main" id="{C8AD4636-CB7C-507E-87E6-BEE1E50E63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b="63320"/>
                <a:stretch/>
              </p:blipFill>
              <p:spPr>
                <a:xfrm>
                  <a:off x="15979046" y="4587213"/>
                  <a:ext cx="1141001" cy="418517"/>
                </a:xfrm>
                <a:prstGeom prst="rect">
                  <a:avLst/>
                </a:prstGeom>
              </p:spPr>
            </p:pic>
            <p:pic>
              <p:nvPicPr>
                <p:cNvPr id="47" name="Elemento grafico 166">
                  <a:extLst>
                    <a:ext uri="{FF2B5EF4-FFF2-40B4-BE49-F238E27FC236}">
                      <a16:creationId xmlns:a16="http://schemas.microsoft.com/office/drawing/2014/main" id="{613A9545-6B5E-2324-0DAF-09F0D6752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l="2672" t="1" r="-2932" b="31892"/>
                <a:stretch/>
              </p:blipFill>
              <p:spPr>
                <a:xfrm>
                  <a:off x="16784937" y="4410157"/>
                  <a:ext cx="1130223" cy="959708"/>
                </a:xfrm>
                <a:prstGeom prst="rect">
                  <a:avLst/>
                </a:prstGeom>
              </p:spPr>
            </p:pic>
            <p:pic>
              <p:nvPicPr>
                <p:cNvPr id="48" name="Elemento grafico 167">
                  <a:extLst>
                    <a:ext uri="{FF2B5EF4-FFF2-40B4-BE49-F238E27FC236}">
                      <a16:creationId xmlns:a16="http://schemas.microsoft.com/office/drawing/2014/main" id="{2FB3B309-15E0-E649-559A-E627CD8ADA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t="34256" b="17327"/>
                <a:stretch/>
              </p:blipFill>
              <p:spPr>
                <a:xfrm>
                  <a:off x="16119934" y="5002480"/>
                  <a:ext cx="864398" cy="418517"/>
                </a:xfrm>
                <a:prstGeom prst="rect">
                  <a:avLst/>
                </a:prstGeom>
              </p:spPr>
            </p:pic>
            <p:cxnSp>
              <p:nvCxnSpPr>
                <p:cNvPr id="49" name="Connettore diritto 169">
                  <a:extLst>
                    <a:ext uri="{FF2B5EF4-FFF2-40B4-BE49-F238E27FC236}">
                      <a16:creationId xmlns:a16="http://schemas.microsoft.com/office/drawing/2014/main" id="{4FCEAD43-1F1A-1164-2E6A-E049BC6D42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14520" y="5350815"/>
                  <a:ext cx="1885948" cy="0"/>
                </a:xfrm>
                <a:prstGeom prst="line">
                  <a:avLst/>
                </a:prstGeom>
                <a:grpFill/>
                <a:ln w="381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CasellaDiTesto 59">
                <a:extLst>
                  <a:ext uri="{FF2B5EF4-FFF2-40B4-BE49-F238E27FC236}">
                    <a16:creationId xmlns:a16="http://schemas.microsoft.com/office/drawing/2014/main" id="{6430B974-5CCF-EC91-F790-7D85D3B9203D}"/>
                  </a:ext>
                </a:extLst>
              </p:cNvPr>
              <p:cNvSpPr txBox="1"/>
              <p:nvPr/>
            </p:nvSpPr>
            <p:spPr>
              <a:xfrm>
                <a:off x="12946207" y="8151949"/>
                <a:ext cx="253623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spc="300" dirty="0">
                    <a:solidFill>
                      <a:schemeClr val="bg2"/>
                    </a:solidFill>
                    <a:latin typeface="Bahnschrift Condensed" panose="020B0502040204020203" pitchFamily="34" charset="0"/>
                    <a:ea typeface="Noto Sans" panose="020B0502040504020204" pitchFamily="34" charset="0"/>
                    <a:cs typeface="Arial" panose="020B0604020202020204" pitchFamily="34" charset="0"/>
                  </a:rPr>
                  <a:t>100 – 200 M</a:t>
                </a:r>
              </a:p>
            </p:txBody>
          </p:sp>
        </p:grpSp>
        <p:pic>
          <p:nvPicPr>
            <p:cNvPr id="33" name="Elemento grafico 13">
              <a:extLst>
                <a:ext uri="{FF2B5EF4-FFF2-40B4-BE49-F238E27FC236}">
                  <a16:creationId xmlns:a16="http://schemas.microsoft.com/office/drawing/2014/main" id="{1FD7E04B-3C49-B6AB-411A-42C61440B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3183" t="10704" r="11614" b="30679"/>
            <a:stretch/>
          </p:blipFill>
          <p:spPr>
            <a:xfrm>
              <a:off x="13773656" y="7533438"/>
              <a:ext cx="805134" cy="627561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462F36C-A620-D44D-81A7-A34D90CA30E1}"/>
              </a:ext>
            </a:extLst>
          </p:cNvPr>
          <p:cNvGrpSpPr/>
          <p:nvPr/>
        </p:nvGrpSpPr>
        <p:grpSpPr>
          <a:xfrm>
            <a:off x="1725862" y="9531903"/>
            <a:ext cx="6310905" cy="4009017"/>
            <a:chOff x="14768422" y="2242127"/>
            <a:chExt cx="6310905" cy="4009017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22186E64-FC5B-5885-7AD1-377397DA3139}"/>
                </a:ext>
              </a:extLst>
            </p:cNvPr>
            <p:cNvSpPr/>
            <p:nvPr/>
          </p:nvSpPr>
          <p:spPr>
            <a:xfrm>
              <a:off x="15107908" y="2763840"/>
              <a:ext cx="2978837" cy="297883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D521AF3F-2118-41E5-EE77-CCEDEFF8E21F}"/>
                </a:ext>
              </a:extLst>
            </p:cNvPr>
            <p:cNvSpPr/>
            <p:nvPr/>
          </p:nvSpPr>
          <p:spPr>
            <a:xfrm>
              <a:off x="18100490" y="2775070"/>
              <a:ext cx="2978837" cy="2978837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EBA5E061-5FB5-9A8E-CC66-9909F4CB5C3E}"/>
                </a:ext>
              </a:extLst>
            </p:cNvPr>
            <p:cNvSpPr txBox="1"/>
            <p:nvPr/>
          </p:nvSpPr>
          <p:spPr>
            <a:xfrm>
              <a:off x="18414295" y="3937814"/>
              <a:ext cx="23512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spc="300" dirty="0" err="1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Enabling</a:t>
              </a:r>
              <a:r>
                <a:rPr lang="de-DE" sz="3600" dirty="0"/>
                <a:t> </a:t>
              </a:r>
              <a:r>
                <a:rPr lang="de-DE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Environment</a:t>
              </a:r>
              <a:endParaRPr lang="en-IE" sz="3000" spc="300" dirty="0">
                <a:solidFill>
                  <a:schemeClr val="accent6"/>
                </a:solidFill>
                <a:latin typeface="Bahnschrift Condensed" panose="020B0502040204020203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789CD3D5-D424-C415-4397-3A72460E5979}"/>
                </a:ext>
              </a:extLst>
            </p:cNvPr>
            <p:cNvSpPr txBox="1"/>
            <p:nvPr/>
          </p:nvSpPr>
          <p:spPr>
            <a:xfrm>
              <a:off x="15362609" y="3937814"/>
              <a:ext cx="24984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spc="300" dirty="0" err="1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Physical</a:t>
              </a:r>
              <a:r>
                <a:rPr lang="de-DE" sz="3600" dirty="0"/>
                <a:t> </a:t>
              </a:r>
              <a:r>
                <a:rPr lang="de-DE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Infrastructure</a:t>
              </a:r>
              <a:endParaRPr lang="en-IE" sz="3000" spc="300" dirty="0">
                <a:solidFill>
                  <a:schemeClr val="accent6"/>
                </a:solidFill>
                <a:latin typeface="Bahnschrift Condensed" panose="020B0502040204020203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rco 15">
              <a:extLst>
                <a:ext uri="{FF2B5EF4-FFF2-40B4-BE49-F238E27FC236}">
                  <a16:creationId xmlns:a16="http://schemas.microsoft.com/office/drawing/2014/main" id="{8EB480B1-D23E-2192-1009-5CEBDCB2A1ED}"/>
                </a:ext>
              </a:extLst>
            </p:cNvPr>
            <p:cNvSpPr/>
            <p:nvPr/>
          </p:nvSpPr>
          <p:spPr>
            <a:xfrm rot="18799352">
              <a:off x="15133949" y="2253788"/>
              <a:ext cx="2914631" cy="2891310"/>
            </a:xfrm>
            <a:custGeom>
              <a:avLst/>
              <a:gdLst>
                <a:gd name="connsiteX0" fmla="*/ 2592898 w 5185796"/>
                <a:gd name="connsiteY0" fmla="*/ 0 h 5782620"/>
                <a:gd name="connsiteX1" fmla="*/ 5185796 w 5185796"/>
                <a:gd name="connsiteY1" fmla="*/ 2891310 h 5782620"/>
                <a:gd name="connsiteX2" fmla="*/ 2592898 w 5185796"/>
                <a:gd name="connsiteY2" fmla="*/ 2891310 h 5782620"/>
                <a:gd name="connsiteX3" fmla="*/ 2592898 w 5185796"/>
                <a:gd name="connsiteY3" fmla="*/ 0 h 5782620"/>
                <a:gd name="connsiteX0" fmla="*/ 2592898 w 5185796"/>
                <a:gd name="connsiteY0" fmla="*/ 0 h 5782620"/>
                <a:gd name="connsiteX1" fmla="*/ 5185796 w 5185796"/>
                <a:gd name="connsiteY1" fmla="*/ 2891310 h 578262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914631 w 2914631"/>
                <a:gd name="connsiteY1" fmla="*/ 2891310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631" h="2891310" stroke="0" extrusionOk="0">
                  <a:moveTo>
                    <a:pt x="321733" y="0"/>
                  </a:moveTo>
                  <a:cubicBezTo>
                    <a:pt x="1753751" y="0"/>
                    <a:pt x="2914631" y="1294484"/>
                    <a:pt x="2914631" y="2891310"/>
                  </a:cubicBezTo>
                  <a:lnTo>
                    <a:pt x="321733" y="2891310"/>
                  </a:lnTo>
                  <a:lnTo>
                    <a:pt x="321733" y="0"/>
                  </a:lnTo>
                  <a:close/>
                </a:path>
                <a:path w="2914631" h="2891310" fill="none">
                  <a:moveTo>
                    <a:pt x="0" y="712650"/>
                  </a:moveTo>
                  <a:cubicBezTo>
                    <a:pt x="1162633" y="-288804"/>
                    <a:pt x="3466138" y="954614"/>
                    <a:pt x="2193178" y="2870182"/>
                  </a:cubicBezTo>
                </a:path>
              </a:pathLst>
            </a:custGeom>
            <a:ln w="152400">
              <a:solidFill>
                <a:schemeClr val="accent2"/>
              </a:solidFill>
              <a:headEnd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Arco 15">
              <a:extLst>
                <a:ext uri="{FF2B5EF4-FFF2-40B4-BE49-F238E27FC236}">
                  <a16:creationId xmlns:a16="http://schemas.microsoft.com/office/drawing/2014/main" id="{37799B05-BF9C-B2BE-29CE-16E60F7CFB83}"/>
                </a:ext>
              </a:extLst>
            </p:cNvPr>
            <p:cNvSpPr/>
            <p:nvPr/>
          </p:nvSpPr>
          <p:spPr>
            <a:xfrm rot="8100000">
              <a:off x="18132592" y="3359834"/>
              <a:ext cx="2914631" cy="2891310"/>
            </a:xfrm>
            <a:custGeom>
              <a:avLst/>
              <a:gdLst>
                <a:gd name="connsiteX0" fmla="*/ 2592898 w 5185796"/>
                <a:gd name="connsiteY0" fmla="*/ 0 h 5782620"/>
                <a:gd name="connsiteX1" fmla="*/ 5185796 w 5185796"/>
                <a:gd name="connsiteY1" fmla="*/ 2891310 h 5782620"/>
                <a:gd name="connsiteX2" fmla="*/ 2592898 w 5185796"/>
                <a:gd name="connsiteY2" fmla="*/ 2891310 h 5782620"/>
                <a:gd name="connsiteX3" fmla="*/ 2592898 w 5185796"/>
                <a:gd name="connsiteY3" fmla="*/ 0 h 5782620"/>
                <a:gd name="connsiteX0" fmla="*/ 2592898 w 5185796"/>
                <a:gd name="connsiteY0" fmla="*/ 0 h 5782620"/>
                <a:gd name="connsiteX1" fmla="*/ 5185796 w 5185796"/>
                <a:gd name="connsiteY1" fmla="*/ 2891310 h 578262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914631 w 2914631"/>
                <a:gd name="connsiteY1" fmla="*/ 2891310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  <a:gd name="connsiteX0" fmla="*/ 321733 w 2914631"/>
                <a:gd name="connsiteY0" fmla="*/ 0 h 2891310"/>
                <a:gd name="connsiteX1" fmla="*/ 2914631 w 2914631"/>
                <a:gd name="connsiteY1" fmla="*/ 2891310 h 2891310"/>
                <a:gd name="connsiteX2" fmla="*/ 321733 w 2914631"/>
                <a:gd name="connsiteY2" fmla="*/ 2891310 h 2891310"/>
                <a:gd name="connsiteX3" fmla="*/ 321733 w 2914631"/>
                <a:gd name="connsiteY3" fmla="*/ 0 h 2891310"/>
                <a:gd name="connsiteX0" fmla="*/ 0 w 2914631"/>
                <a:gd name="connsiteY0" fmla="*/ 712650 h 2891310"/>
                <a:gd name="connsiteX1" fmla="*/ 2193178 w 2914631"/>
                <a:gd name="connsiteY1" fmla="*/ 2870182 h 289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4631" h="2891310" stroke="0" extrusionOk="0">
                  <a:moveTo>
                    <a:pt x="321733" y="0"/>
                  </a:moveTo>
                  <a:cubicBezTo>
                    <a:pt x="1753751" y="0"/>
                    <a:pt x="2914631" y="1294484"/>
                    <a:pt x="2914631" y="2891310"/>
                  </a:cubicBezTo>
                  <a:lnTo>
                    <a:pt x="321733" y="2891310"/>
                  </a:lnTo>
                  <a:lnTo>
                    <a:pt x="321733" y="0"/>
                  </a:lnTo>
                  <a:close/>
                </a:path>
                <a:path w="2914631" h="2891310" fill="none">
                  <a:moveTo>
                    <a:pt x="0" y="712650"/>
                  </a:moveTo>
                  <a:cubicBezTo>
                    <a:pt x="1162633" y="-288804"/>
                    <a:pt x="3466138" y="954614"/>
                    <a:pt x="2193178" y="2870182"/>
                  </a:cubicBezTo>
                </a:path>
              </a:pathLst>
            </a:custGeom>
            <a:ln w="152400">
              <a:solidFill>
                <a:schemeClr val="accent2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CD6927E6-41AC-2CB1-42D2-561F12AD517F}"/>
                </a:ext>
              </a:extLst>
            </p:cNvPr>
            <p:cNvSpPr/>
            <p:nvPr/>
          </p:nvSpPr>
          <p:spPr>
            <a:xfrm>
              <a:off x="14768422" y="3937865"/>
              <a:ext cx="651481" cy="6514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4651B926-4F1A-CA6D-443D-0FBEBE16C9F4}"/>
                </a:ext>
              </a:extLst>
            </p:cNvPr>
            <p:cNvSpPr/>
            <p:nvPr/>
          </p:nvSpPr>
          <p:spPr>
            <a:xfrm>
              <a:off x="17767718" y="3937864"/>
              <a:ext cx="651481" cy="6514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1">
              <a:extLst>
                <a:ext uri="{FF2B5EF4-FFF2-40B4-BE49-F238E27FC236}">
                  <a16:creationId xmlns:a16="http://schemas.microsoft.com/office/drawing/2014/main" id="{B16342D1-6050-234A-D384-CDCCE22AFF90}"/>
                </a:ext>
              </a:extLst>
            </p:cNvPr>
            <p:cNvSpPr txBox="1"/>
            <p:nvPr/>
          </p:nvSpPr>
          <p:spPr>
            <a:xfrm>
              <a:off x="14804767" y="3976259"/>
              <a:ext cx="591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1</a:t>
              </a:r>
              <a:endParaRPr lang="en-IE" sz="3000" spc="300" dirty="0">
                <a:solidFill>
                  <a:schemeClr val="accent6"/>
                </a:solidFill>
                <a:latin typeface="Bahnschrift Condensed" panose="020B0502040204020203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1">
              <a:extLst>
                <a:ext uri="{FF2B5EF4-FFF2-40B4-BE49-F238E27FC236}">
                  <a16:creationId xmlns:a16="http://schemas.microsoft.com/office/drawing/2014/main" id="{C2F16723-CD4D-94B1-D3E8-4BFA947CFF8E}"/>
                </a:ext>
              </a:extLst>
            </p:cNvPr>
            <p:cNvSpPr txBox="1"/>
            <p:nvPr/>
          </p:nvSpPr>
          <p:spPr>
            <a:xfrm>
              <a:off x="17827286" y="3976732"/>
              <a:ext cx="5919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spc="300" dirty="0">
                  <a:solidFill>
                    <a:schemeClr val="accent6"/>
                  </a:solidFill>
                  <a:latin typeface="Bahnschrift Condensed" panose="020B0502040204020203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2</a:t>
              </a:r>
              <a:endParaRPr lang="en-IE" sz="3000" spc="300" dirty="0">
                <a:solidFill>
                  <a:schemeClr val="accent6"/>
                </a:solidFill>
                <a:latin typeface="Bahnschrift Condensed" panose="020B0502040204020203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Elemento grafico 50">
              <a:extLst>
                <a:ext uri="{FF2B5EF4-FFF2-40B4-BE49-F238E27FC236}">
                  <a16:creationId xmlns:a16="http://schemas.microsoft.com/office/drawing/2014/main" id="{0017C796-401E-C3C3-551C-A8227A710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672" t="1" r="-2932" b="31892"/>
            <a:stretch/>
          </p:blipFill>
          <p:spPr>
            <a:xfrm>
              <a:off x="16187102" y="3169975"/>
              <a:ext cx="843276" cy="716052"/>
            </a:xfrm>
            <a:prstGeom prst="rect">
              <a:avLst/>
            </a:prstGeom>
          </p:spPr>
        </p:pic>
        <p:pic>
          <p:nvPicPr>
            <p:cNvPr id="52" name="Elemento grafico 51">
              <a:extLst>
                <a:ext uri="{FF2B5EF4-FFF2-40B4-BE49-F238E27FC236}">
                  <a16:creationId xmlns:a16="http://schemas.microsoft.com/office/drawing/2014/main" id="{059FE343-4F28-36BB-8133-D31E2D7EF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r="-5608" b="21134"/>
            <a:stretch/>
          </p:blipFill>
          <p:spPr>
            <a:xfrm>
              <a:off x="19074226" y="2998821"/>
              <a:ext cx="1005915" cy="938993"/>
            </a:xfrm>
            <a:prstGeom prst="rect">
              <a:avLst/>
            </a:prstGeom>
          </p:spPr>
        </p:pic>
      </p:grp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D57B0905-3C1C-25A1-9AA7-FD6A435B41B8}"/>
              </a:ext>
            </a:extLst>
          </p:cNvPr>
          <p:cNvCxnSpPr>
            <a:cxnSpLocks/>
          </p:cNvCxnSpPr>
          <p:nvPr/>
        </p:nvCxnSpPr>
        <p:spPr>
          <a:xfrm>
            <a:off x="6876693" y="5862214"/>
            <a:ext cx="53951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91BDDE61-AD80-F638-F9CF-95A51CDC88EA}"/>
              </a:ext>
            </a:extLst>
          </p:cNvPr>
          <p:cNvCxnSpPr>
            <a:cxnSpLocks/>
          </p:cNvCxnSpPr>
          <p:nvPr/>
        </p:nvCxnSpPr>
        <p:spPr>
          <a:xfrm>
            <a:off x="6953265" y="8230068"/>
            <a:ext cx="53951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6">
            <a:extLst>
              <a:ext uri="{FF2B5EF4-FFF2-40B4-BE49-F238E27FC236}">
                <a16:creationId xmlns:a16="http://schemas.microsoft.com/office/drawing/2014/main" id="{27FEA563-907A-7D4A-2DE2-179F5251B44E}"/>
              </a:ext>
            </a:extLst>
          </p:cNvPr>
          <p:cNvSpPr txBox="1">
            <a:spLocks/>
          </p:cNvSpPr>
          <p:nvPr/>
        </p:nvSpPr>
        <p:spPr>
          <a:xfrm>
            <a:off x="13098822" y="-199940"/>
            <a:ext cx="9753987" cy="1863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spc="-150" dirty="0">
                <a:solidFill>
                  <a:schemeClr val="accent6"/>
                </a:solidFill>
              </a:rPr>
              <a:t> </a:t>
            </a:r>
            <a:br>
              <a:rPr lang="pt-BR" spc="-150" dirty="0">
                <a:solidFill>
                  <a:schemeClr val="accent6"/>
                </a:solidFill>
              </a:rPr>
            </a:br>
            <a:r>
              <a:rPr lang="pt-BR" u="sng" spc="-150" dirty="0">
                <a:solidFill>
                  <a:schemeClr val="accent6"/>
                </a:solidFill>
              </a:rPr>
              <a:t>ENERGY in Africa</a:t>
            </a:r>
            <a:br>
              <a:rPr lang="pt-BR" dirty="0">
                <a:solidFill>
                  <a:schemeClr val="accent6"/>
                </a:solidFill>
              </a:rPr>
            </a:b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34" name="Title 4">
            <a:extLst>
              <a:ext uri="{FF2B5EF4-FFF2-40B4-BE49-F238E27FC236}">
                <a16:creationId xmlns:a16="http://schemas.microsoft.com/office/drawing/2014/main" id="{EFBE71DD-4169-AA3E-9484-613C946D0D8E}"/>
              </a:ext>
            </a:extLst>
          </p:cNvPr>
          <p:cNvSpPr txBox="1">
            <a:spLocks/>
          </p:cNvSpPr>
          <p:nvPr/>
        </p:nvSpPr>
        <p:spPr>
          <a:xfrm>
            <a:off x="6677272" y="10290858"/>
            <a:ext cx="4948710" cy="2178360"/>
          </a:xfrm>
          <a:prstGeom prst="rect">
            <a:avLst/>
          </a:prstGeom>
          <a:ln w="7302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GB" sz="3600" dirty="0"/>
              <a:t>                             </a:t>
            </a:r>
            <a:br>
              <a:rPr lang="LID8192" sz="3600" dirty="0"/>
            </a:br>
            <a:r>
              <a:rPr lang="en-GB" sz="3600" dirty="0"/>
              <a:t>One Stop Shop for Green Energy Investments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B2D5B9-1F14-981C-06A2-136F0CCD9F63}"/>
              </a:ext>
            </a:extLst>
          </p:cNvPr>
          <p:cNvSpPr txBox="1"/>
          <p:nvPr/>
        </p:nvSpPr>
        <p:spPr>
          <a:xfrm>
            <a:off x="14150515" y="1872924"/>
            <a:ext cx="73816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4319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6"/>
                </a:solidFill>
                <a:latin typeface="Arial Black" panose="020B0A040201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Globally, 733 million people, including more than 570 million in sub-Saharan Africa, still do not have access to electricity.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06990C-3FF7-0DCE-EB14-E2D81D7451ED}"/>
              </a:ext>
            </a:extLst>
          </p:cNvPr>
          <p:cNvSpPr txBox="1"/>
          <p:nvPr/>
        </p:nvSpPr>
        <p:spPr>
          <a:xfrm>
            <a:off x="14361229" y="10499671"/>
            <a:ext cx="7381628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4319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6"/>
                </a:solidFill>
                <a:latin typeface="Arial Black" panose="020B0A040201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The peak power generation capacity will need to be increased 2.5 times by 250GW by 2040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8CAF51-30B3-70E1-AE40-07215B3293F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19000"/>
          </a:blip>
          <a:stretch>
            <a:fillRect/>
          </a:stretch>
        </p:blipFill>
        <p:spPr>
          <a:xfrm>
            <a:off x="810370" y="2540197"/>
            <a:ext cx="9480102" cy="119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4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B45C-5286-03FB-2B5C-D9CBAE6662C8}"/>
              </a:ext>
            </a:extLst>
          </p:cNvPr>
          <p:cNvSpPr txBox="1">
            <a:spLocks/>
          </p:cNvSpPr>
          <p:nvPr/>
        </p:nvSpPr>
        <p:spPr>
          <a:xfrm>
            <a:off x="-1" y="2504977"/>
            <a:ext cx="14721342" cy="10515574"/>
          </a:xfrm>
          <a:prstGeom prst="rect">
            <a:avLst/>
          </a:prstGeom>
        </p:spPr>
        <p:txBody>
          <a:bodyPr/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4800" dirty="0"/>
              <a:t>Design, construction, and operation over 35 years of a 420 MW hydropower plant by a </a:t>
            </a:r>
            <a:r>
              <a:rPr lang="en-IE" sz="4800" b="1" dirty="0"/>
              <a:t>European company </a:t>
            </a:r>
            <a:r>
              <a:rPr lang="en-IE" sz="4800" dirty="0"/>
              <a:t> - </a:t>
            </a:r>
            <a:r>
              <a:rPr lang="en-IE" sz="4800" dirty="0" err="1"/>
              <a:t>Electricité</a:t>
            </a:r>
            <a:r>
              <a:rPr lang="en-IE" sz="4800" dirty="0"/>
              <a:t> de France (EDF)</a:t>
            </a:r>
          </a:p>
          <a:p>
            <a:r>
              <a:rPr lang="en-IE" sz="4800" dirty="0"/>
              <a:t>Construction started in March 2019 and the commissioning is scheduled for autumn 2024 using the highest </a:t>
            </a:r>
            <a:r>
              <a:rPr lang="en-IE" sz="4800" b="1" dirty="0"/>
              <a:t>environmental standards</a:t>
            </a:r>
          </a:p>
          <a:p>
            <a:r>
              <a:rPr lang="en-US" sz="4800" dirty="0"/>
              <a:t>The </a:t>
            </a:r>
            <a:r>
              <a:rPr lang="en-US" sz="4800" b="1" dirty="0"/>
              <a:t>financing</a:t>
            </a:r>
            <a:r>
              <a:rPr lang="en-US" sz="4800" dirty="0"/>
              <a:t> of the project is based on a pool made up of major international development institutions  but also local banks :</a:t>
            </a:r>
          </a:p>
          <a:p>
            <a:r>
              <a:rPr lang="en-IE" sz="4800" dirty="0"/>
              <a:t>NHPC (</a:t>
            </a:r>
            <a:r>
              <a:rPr lang="en-IE" sz="4800" dirty="0" err="1"/>
              <a:t>Nachtigal</a:t>
            </a:r>
            <a:r>
              <a:rPr lang="en-IE" sz="4800" dirty="0"/>
              <a:t> Hydro Power Company) with additional shareholders: EDF (40%), AFRICA 50 (15%), IFC (20%), STOA (10%), and Government of Cameroon (15%)</a:t>
            </a:r>
          </a:p>
          <a:p>
            <a:endParaRPr lang="en-IE" sz="399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2A94-5E0D-CD0C-C1FD-EC6B433D4A43}"/>
              </a:ext>
            </a:extLst>
          </p:cNvPr>
          <p:cNvSpPr/>
          <p:nvPr/>
        </p:nvSpPr>
        <p:spPr>
          <a:xfrm>
            <a:off x="14721341" y="2298266"/>
            <a:ext cx="9473439" cy="4270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192" b="1" dirty="0"/>
              <a:t>KEY FIGURES</a:t>
            </a:r>
          </a:p>
          <a:p>
            <a:pPr marL="570100" indent="-570100">
              <a:buFont typeface="Arial" panose="020B0604020202020204" pitchFamily="34" charset="0"/>
              <a:buChar char="•"/>
            </a:pPr>
            <a:r>
              <a:rPr lang="en-IE" sz="4400" dirty="0"/>
              <a:t>Capacity: 420 MW</a:t>
            </a:r>
          </a:p>
          <a:p>
            <a:pPr marL="570100" indent="-570100">
              <a:buFont typeface="Arial" panose="020B0604020202020204" pitchFamily="34" charset="0"/>
              <a:buChar char="•"/>
            </a:pPr>
            <a:r>
              <a:rPr lang="en-IE" sz="4400" dirty="0"/>
              <a:t>6 million people will benefit from better energy supply</a:t>
            </a:r>
          </a:p>
          <a:p>
            <a:pPr marL="570100" indent="-570100">
              <a:buFont typeface="Arial" panose="020B0604020202020204" pitchFamily="34" charset="0"/>
              <a:buChar char="•"/>
            </a:pPr>
            <a:r>
              <a:rPr lang="en-IE" sz="4400" dirty="0"/>
              <a:t>Investment: EUR </a:t>
            </a:r>
            <a:r>
              <a:rPr lang="en-IE" sz="4400" b="1" dirty="0"/>
              <a:t>1.2</a:t>
            </a:r>
            <a:r>
              <a:rPr lang="en-IE" sz="4400" dirty="0"/>
              <a:t> billion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D4F6A14-8AB3-2372-61C9-D17AF251C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1342" y="6569122"/>
            <a:ext cx="9473439" cy="543594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ED9460A5-B35B-B6B8-3598-FA58A1E4CCB3}"/>
              </a:ext>
            </a:extLst>
          </p:cNvPr>
          <p:cNvSpPr txBox="1">
            <a:spLocks/>
          </p:cNvSpPr>
          <p:nvPr/>
        </p:nvSpPr>
        <p:spPr>
          <a:xfrm>
            <a:off x="1543551" y="894788"/>
            <a:ext cx="22826833" cy="914740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6384" dirty="0"/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0FB19087-BB16-1E98-5BBD-69166D4544C8}"/>
              </a:ext>
            </a:extLst>
          </p:cNvPr>
          <p:cNvSpPr txBox="1">
            <a:spLocks/>
          </p:cNvSpPr>
          <p:nvPr/>
        </p:nvSpPr>
        <p:spPr>
          <a:xfrm>
            <a:off x="2475880" y="1704946"/>
            <a:ext cx="22680569" cy="8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Case study : </a:t>
            </a:r>
            <a:r>
              <a:rPr lang="en-IE" sz="5400" b="1" dirty="0" err="1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Nachtigal</a:t>
            </a:r>
            <a:r>
              <a:rPr lang="en-IE" sz="54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 Hydroelectric power station (Cameroun)</a:t>
            </a:r>
          </a:p>
          <a:p>
            <a:endParaRPr lang="en-US" sz="4400" dirty="0">
              <a:solidFill>
                <a:srgbClr val="1A53EA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43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71F13-A9C1-3466-28B2-5B7779DA4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4152" y="2715878"/>
            <a:ext cx="15433130" cy="449145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596"/>
              </a:spcAft>
            </a:pPr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With an investment of </a:t>
            </a:r>
            <a:r>
              <a:rPr lang="en-US" sz="4400" b="1" dirty="0">
                <a:ea typeface="Calibri" panose="020F0502020204030204" pitchFamily="34" charset="0"/>
                <a:cs typeface="Cambria" panose="02040503050406030204" pitchFamily="18" charset="0"/>
              </a:rPr>
              <a:t>EUR 620 million</a:t>
            </a:r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, Lake Turkana Wind Power is the single largest </a:t>
            </a:r>
            <a:r>
              <a:rPr lang="en-US" sz="4400" b="1" dirty="0">
                <a:ea typeface="Calibri" panose="020F0502020204030204" pitchFamily="34" charset="0"/>
                <a:cs typeface="Cambria" panose="02040503050406030204" pitchFamily="18" charset="0"/>
              </a:rPr>
              <a:t>Public-Private Partnership </a:t>
            </a:r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investment in Kenyan history, and its success has reinforced the country’s status as a safe and reliable investment destination. </a:t>
            </a:r>
            <a:endParaRPr lang="en-IE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The EU provided a </a:t>
            </a:r>
            <a:r>
              <a:rPr lang="en-US" sz="4400" b="1" dirty="0">
                <a:ea typeface="Calibri" panose="020F0502020204030204" pitchFamily="34" charset="0"/>
                <a:cs typeface="Cambria" panose="02040503050406030204" pitchFamily="18" charset="0"/>
              </a:rPr>
              <a:t>EUR 25 million </a:t>
            </a:r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equity contribution and a </a:t>
            </a:r>
            <a:r>
              <a:rPr lang="en-US" sz="4400" b="1" dirty="0">
                <a:ea typeface="Calibri" panose="020F0502020204030204" pitchFamily="34" charset="0"/>
                <a:cs typeface="Cambria" panose="02040503050406030204" pitchFamily="18" charset="0"/>
              </a:rPr>
              <a:t>EUR 200 million loan</a:t>
            </a:r>
            <a:r>
              <a:rPr lang="en-US" sz="4400" dirty="0">
                <a:ea typeface="Calibri" panose="020F0502020204030204" pitchFamily="34" charset="0"/>
                <a:cs typeface="Cambria" panose="02040503050406030204" pitchFamily="18" charset="0"/>
              </a:rPr>
              <a:t>, a huge vote of confidence to the proj­ect, which was crucial in crowding in the required funds.</a:t>
            </a:r>
            <a:endParaRPr lang="en-IE" sz="4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C7052E-BE83-75B1-DE48-9DF44AA6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15" y="568629"/>
            <a:ext cx="20979170" cy="1560843"/>
          </a:xfrm>
        </p:spPr>
        <p:txBody>
          <a:bodyPr/>
          <a:lstStyle/>
          <a:p>
            <a:r>
              <a:rPr lang="en-IE" sz="48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Renewable energy  </a:t>
            </a:r>
            <a:r>
              <a:rPr lang="fr-BE" sz="48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:</a:t>
            </a:r>
            <a:br>
              <a:rPr lang="en-IE" sz="48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</a:br>
            <a:r>
              <a:rPr lang="en-IE" sz="4800" b="1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Lake Turkana wind power project (KENYA)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E446D-14E0-E105-E0E7-90A74816A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2" y="8522234"/>
            <a:ext cx="15433130" cy="449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0D27A97C-4430-4DB1-BCBB-6BEC333B6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32" y="16967"/>
            <a:ext cx="4953543" cy="3301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425D3-F20F-1D73-740C-8600E11E3B48}"/>
              </a:ext>
            </a:extLst>
          </p:cNvPr>
          <p:cNvSpPr/>
          <p:nvPr/>
        </p:nvSpPr>
        <p:spPr>
          <a:xfrm>
            <a:off x="16709997" y="8522234"/>
            <a:ext cx="7613677" cy="449145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591" b="1" dirty="0"/>
              <a:t>KEY FIGURES</a:t>
            </a:r>
          </a:p>
          <a:p>
            <a:r>
              <a:rPr lang="en-IE" sz="3591" b="1" dirty="0"/>
              <a:t>310 </a:t>
            </a:r>
            <a:r>
              <a:rPr lang="en-IE" sz="3591" dirty="0"/>
              <a:t>MW</a:t>
            </a:r>
            <a:r>
              <a:rPr lang="en-IE" sz="3591" b="1" dirty="0"/>
              <a:t> </a:t>
            </a:r>
            <a:r>
              <a:rPr lang="en-IE" sz="3591" dirty="0"/>
              <a:t>installed</a:t>
            </a:r>
          </a:p>
          <a:p>
            <a:r>
              <a:rPr lang="en-IE" sz="3591" b="1" dirty="0"/>
              <a:t>1,126,808</a:t>
            </a:r>
            <a:r>
              <a:rPr lang="en-IE" sz="3591" dirty="0"/>
              <a:t> people with new access</a:t>
            </a:r>
          </a:p>
          <a:p>
            <a:r>
              <a:rPr lang="en-IE" sz="3591" b="1" dirty="0"/>
              <a:t>469,098</a:t>
            </a:r>
            <a:r>
              <a:rPr lang="en-IE" sz="3591" dirty="0"/>
              <a:t> tons CO2eq/year avoided</a:t>
            </a:r>
          </a:p>
        </p:txBody>
      </p:sp>
    </p:spTree>
    <p:extLst>
      <p:ext uri="{BB962C8B-B14F-4D97-AF65-F5344CB8AC3E}">
        <p14:creationId xmlns:p14="http://schemas.microsoft.com/office/powerpoint/2010/main" val="34629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5187" dirty="0"/>
              <a:t>The  </a:t>
            </a:r>
            <a:r>
              <a:rPr lang="fr-BE" sz="5187" dirty="0" err="1"/>
              <a:t>African</a:t>
            </a:r>
            <a:r>
              <a:rPr lang="fr-BE" sz="5187" dirty="0"/>
              <a:t> continental power system</a:t>
            </a:r>
            <a:br>
              <a:rPr lang="fr-BE" sz="5187" dirty="0"/>
            </a:br>
            <a:r>
              <a:rPr lang="fr-BE" sz="5187" dirty="0"/>
              <a:t>an </a:t>
            </a:r>
            <a:r>
              <a:rPr lang="fr-BE" sz="5187" dirty="0" err="1"/>
              <a:t>example</a:t>
            </a:r>
            <a:r>
              <a:rPr lang="fr-BE" sz="5187" dirty="0"/>
              <a:t> of </a:t>
            </a:r>
            <a:r>
              <a:rPr lang="fr-BE" sz="5187" dirty="0" err="1"/>
              <a:t>Africa</a:t>
            </a:r>
            <a:r>
              <a:rPr lang="fr-BE" sz="5187" dirty="0"/>
              <a:t>-EU </a:t>
            </a:r>
            <a:r>
              <a:rPr lang="fr-BE" sz="5187" dirty="0" err="1"/>
              <a:t>energy</a:t>
            </a:r>
            <a:r>
              <a:rPr lang="fr-BE" sz="5187" dirty="0"/>
              <a:t> partnership</a:t>
            </a:r>
            <a:endParaRPr lang="en-GB" sz="5187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2" t="27039" r="12480" b="12036"/>
          <a:stretch/>
        </p:blipFill>
        <p:spPr>
          <a:xfrm>
            <a:off x="0" y="2501424"/>
            <a:ext cx="10872810" cy="9719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96715" y="2466195"/>
            <a:ext cx="14617024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6579" indent="-570100" algn="just" defTabSz="1824319">
              <a:spcBef>
                <a:spcPts val="798"/>
              </a:spcBef>
              <a:spcAft>
                <a:spcPts val="798"/>
              </a:spcAft>
              <a:buFont typeface="Arial" panose="020B0604020202020204" pitchFamily="34" charset="0"/>
              <a:buChar char="•"/>
              <a:defRPr/>
            </a:pPr>
            <a:r>
              <a:rPr lang="en-I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cooperation between Africa and EU on energy is very strong, </a:t>
            </a:r>
            <a:r>
              <a:rPr lang="en-IE" sz="4400" b="1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 is Africa's main partner</a:t>
            </a:r>
            <a:r>
              <a:rPr lang="en-I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both on investments and in two flagship continental actions </a:t>
            </a:r>
          </a:p>
          <a:p>
            <a:pPr marL="3306579" indent="-570100" algn="just">
              <a:spcBef>
                <a:spcPts val="798"/>
              </a:spcBef>
              <a:spcAft>
                <a:spcPts val="798"/>
              </a:spcAft>
              <a:buFont typeface="Arial" panose="020B0604020202020204" pitchFamily="34" charset="0"/>
              <a:buChar char="•"/>
            </a:pPr>
            <a:r>
              <a:rPr lang="en-I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IE" sz="4400" b="1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Single African single electricity market (AFSEM</a:t>
            </a:r>
            <a:r>
              <a:rPr lang="en-I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fr-BE" sz="4400" dirty="0" err="1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policy</a:t>
            </a:r>
            <a:r>
              <a:rPr lang="fr-B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BE" sz="4400" dirty="0" err="1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fr-B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BE" sz="4400" dirty="0" err="1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was</a:t>
            </a:r>
            <a:r>
              <a:rPr lang="fr-B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E" sz="4400" dirty="0">
                <a:solidFill>
                  <a:srgbClr val="4D4D4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adopted on February 2021</a:t>
            </a:r>
          </a:p>
          <a:p>
            <a:pPr marL="3306579" indent="-570100" algn="just" defTabSz="1824319">
              <a:spcBef>
                <a:spcPts val="798"/>
              </a:spcBef>
              <a:spcAft>
                <a:spcPts val="798"/>
              </a:spcAft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Continental Power System Masterplan (CMP) </a:t>
            </a:r>
            <a:r>
              <a:rPr lang="en-GB" sz="44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the EU together with IRENA is also Africa’s main partner in developing an energy plan for the future and for energy transition</a:t>
            </a:r>
          </a:p>
          <a:p>
            <a:pPr marL="3306579" indent="-570100" algn="just" defTabSz="1824319">
              <a:spcBef>
                <a:spcPts val="798"/>
              </a:spcBef>
              <a:spcAft>
                <a:spcPts val="798"/>
              </a:spcAft>
              <a:buFont typeface="Arial" panose="020B0604020202020204" pitchFamily="34" charset="0"/>
              <a:buChar char="•"/>
              <a:defRPr/>
            </a:pPr>
            <a:endParaRPr lang="en-GB" sz="4400" dirty="0">
              <a:solidFill>
                <a:srgbClr val="4D4D4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0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901D-DC38-F33F-97A6-20F012F8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09613" marR="0" lvl="2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tabLst/>
              <a:defRPr/>
            </a:pPr>
            <a: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>Thank you</a:t>
            </a: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kumimoji="0" lang="en-GB" sz="6000" b="1" i="0" u="sng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</a:t>
            </a:r>
            <a:endParaRPr lang="en-IE" sz="3200" b="1">
              <a:solidFill>
                <a:srgbClr val="1A53EA"/>
              </a:solidFill>
              <a:latin typeface="Verdana" panose="020B0604030504040204" pitchFamily="34" charset="0"/>
              <a:ea typeface="Verdana" panose="020B060403050404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627C0E-190A-CCAF-698B-FFDCA185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3848986"/>
            <a:ext cx="18242755" cy="6666614"/>
          </a:xfrm>
        </p:spPr>
        <p:txBody>
          <a:bodyPr>
            <a:normAutofit lnSpcReduction="10000"/>
          </a:bodyPr>
          <a:lstStyle/>
          <a:p>
            <a:endParaRPr lang="fr-BE" sz="7200" dirty="0"/>
          </a:p>
          <a:p>
            <a:r>
              <a:rPr lang="fr-BE" sz="7200" dirty="0"/>
              <a:t>THANK YOU</a:t>
            </a:r>
          </a:p>
          <a:p>
            <a:endParaRPr lang="fr-BE" sz="7200" dirty="0"/>
          </a:p>
          <a:p>
            <a:r>
              <a:rPr lang="fr-BE" sz="7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endParaRPr lang="fr-BE" sz="7200" dirty="0"/>
          </a:p>
          <a:p>
            <a:endParaRPr lang="fr-BE" sz="7200" dirty="0"/>
          </a:p>
          <a:p>
            <a:r>
              <a:rPr lang="fr-BE" sz="7200" dirty="0"/>
              <a:t> </a:t>
            </a:r>
            <a:endParaRPr lang="en-IE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D983-058F-4D84-9B29-2AC262468618}"/>
              </a:ext>
            </a:extLst>
          </p:cNvPr>
          <p:cNvSpPr txBox="1"/>
          <p:nvPr/>
        </p:nvSpPr>
        <p:spPr>
          <a:xfrm>
            <a:off x="13006873" y="12946559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4400" b="1">
                <a:solidFill>
                  <a:srgbClr val="1A53EA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1ECE66-C18B-5EB2-6274-EE23EA2C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12260578"/>
            <a:ext cx="1808674" cy="1210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DA2FDD-202C-D848-3701-48A91AD24FF0}"/>
              </a:ext>
            </a:extLst>
          </p:cNvPr>
          <p:cNvSpPr/>
          <p:nvPr/>
        </p:nvSpPr>
        <p:spPr>
          <a:xfrm>
            <a:off x="5771628" y="9961602"/>
            <a:ext cx="17738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u="sng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Stop Shop</a:t>
            </a:r>
            <a:r>
              <a:rPr lang="en-GB" sz="6600" u="sng" dirty="0">
                <a:solidFill>
                  <a:schemeClr val="bg1">
                    <a:lumMod val="95000"/>
                  </a:schemeClr>
                </a:solidFill>
              </a:rPr>
              <a:t> for energy investments</a:t>
            </a:r>
          </a:p>
        </p:txBody>
      </p:sp>
    </p:spTree>
    <p:extLst>
      <p:ext uri="{BB962C8B-B14F-4D97-AF65-F5344CB8AC3E}">
        <p14:creationId xmlns:p14="http://schemas.microsoft.com/office/powerpoint/2010/main" val="120371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73025">
          <a:solidFill>
            <a:schemeClr val="accent1"/>
          </a:solidFill>
        </a:ln>
      </a:spPr>
      <a:bodyPr vert="horz" lIns="91440" tIns="45720" rIns="91440" bIns="45720" rtlCol="0" anchor="ctr">
        <a:normAutofit fontScale="62500" lnSpcReduction="20000"/>
      </a:bodyPr>
      <a:lstStyle>
        <a:defPPr marL="857250" indent="-857250" algn="ctr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2D17F356504284F0994271ED4F61" ma:contentTypeVersion="2" ma:contentTypeDescription="Create a new document." ma:contentTypeScope="" ma:versionID="1ec4caf1f21045b691b5933df2b6d30a">
  <xsd:schema xmlns:xsd="http://www.w3.org/2001/XMLSchema" xmlns:xs="http://www.w3.org/2001/XMLSchema" xmlns:p="http://schemas.microsoft.com/office/2006/metadata/properties" xmlns:ns3="0dd83f37-0352-417e-bfae-1ed18b8bad1d" targetNamespace="http://schemas.microsoft.com/office/2006/metadata/properties" ma:root="true" ma:fieldsID="54f468a45ce8fb1df4fb6d7692ebf0a7" ns3:_="">
    <xsd:import namespace="0dd83f37-0352-417e-bfae-1ed18b8bad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83f37-0352-417e-bfae-1ed18b8ba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2E08C-2025-461A-818E-17BDF9C97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B7604-DADB-44B7-9C65-3E2E7755E56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dd83f37-0352-417e-bfae-1ed18b8bad1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ECEE89F-3E3F-4D1A-BFB3-72C24FD5E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83f37-0352-417e-bfae-1ed18b8ba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849</Words>
  <Application>Microsoft Office PowerPoint</Application>
  <PresentationFormat>Custom</PresentationFormat>
  <Paragraphs>103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Bahnschrift Condensed</vt:lpstr>
      <vt:lpstr>Calibri</vt:lpstr>
      <vt:lpstr>Calibri Light</vt:lpstr>
      <vt:lpstr>Noto Sans</vt:lpstr>
      <vt:lpstr>Verdana</vt:lpstr>
      <vt:lpstr>Office Theme</vt:lpstr>
      <vt:lpstr>1_Office Theme</vt:lpstr>
      <vt:lpstr>Global Gateway-Energy and Transport in Africa</vt:lpstr>
      <vt:lpstr>PowerPoint Presentation</vt:lpstr>
      <vt:lpstr>PowerPoint Presentation</vt:lpstr>
      <vt:lpstr>     Africa – EU Green Energy Initiative (AEGEI)  launched in 2022 12 EU member states participating 10 EU financing institutions </vt:lpstr>
      <vt:lpstr>PowerPoint Presentation</vt:lpstr>
      <vt:lpstr>Renewable energy  : Lake Turkana wind power project (KENYA)</vt:lpstr>
      <vt:lpstr>The  African continental power system an example of Africa-EU energy partnership</vt:lpstr>
      <vt:lpstr>Thank you  INTPA-GLOBAL-GATEWAY@ec.europa.eu 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 Gwenaelle (INTPA)</dc:creator>
  <cp:lastModifiedBy>GRAPSAS Georgios (INTPA)</cp:lastModifiedBy>
  <cp:revision>28</cp:revision>
  <cp:lastPrinted>2023-11-08T16:36:05Z</cp:lastPrinted>
  <dcterms:created xsi:type="dcterms:W3CDTF">2021-11-10T13:16:55Z</dcterms:created>
  <dcterms:modified xsi:type="dcterms:W3CDTF">2023-11-30T00:11:26Z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0x0101003CC72D17F356504284F0994271ED4F61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2023-04-20T11:43:27Z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a1252c34-74f0-4b14-8ae0-6bc9e3f03427</vt:lpwstr>
  </property>
  <property fmtid="{D5CDD505-2E9C-101B-9397-08002B2CF9AE}" pid="10" name="MSIP_Label_6bd9ddd1-4d20-43f6-abfa-fc3c07406f94_ContentBits">
    <vt:lpwstr>0</vt:lpwstr>
  </property>
</Properties>
</file>