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36" r:id="rId5"/>
  </p:sldMasterIdLst>
  <p:notesMasterIdLst>
    <p:notesMasterId r:id="rId15"/>
  </p:notesMasterIdLst>
  <p:handoutMasterIdLst>
    <p:handoutMasterId r:id="rId16"/>
  </p:handoutMasterIdLst>
  <p:sldIdLst>
    <p:sldId id="1367" r:id="rId6"/>
    <p:sldId id="1382" r:id="rId7"/>
    <p:sldId id="1345" r:id="rId8"/>
    <p:sldId id="279" r:id="rId9"/>
    <p:sldId id="1383" r:id="rId10"/>
    <p:sldId id="1386" r:id="rId11"/>
    <p:sldId id="1376" r:id="rId12"/>
    <p:sldId id="1377" r:id="rId13"/>
    <p:sldId id="1364" r:id="rId14"/>
  </p:sldIdLst>
  <p:sldSz cx="24323675" cy="13716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/>
        </p14:section>
        <p14:section name="Internal pages" id="{7441D39D-2AAE-4B9F-AA88-0EFA3D61CE2F}">
          <p14:sldIdLst>
            <p14:sldId id="1367"/>
            <p14:sldId id="1382"/>
            <p14:sldId id="1345"/>
            <p14:sldId id="279"/>
            <p14:sldId id="1383"/>
            <p14:sldId id="1386"/>
            <p14:sldId id="1376"/>
            <p14:sldId id="1377"/>
            <p14:sldId id="1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842EAE-A65A-3A0E-F9B3-16D125CC6B43}" name="BOGDAN Danijela (INTPA)" initials="B(" userId="S::danijela.bogdan@ec.europa.eu::c406d433-d497-4aba-8d8c-fe7669c79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E Gwenaelle (DEVCO-EXT)" initials="CG(" lastIdx="1" clrIdx="0">
    <p:extLst>
      <p:ext uri="{19B8F6BF-5375-455C-9EA6-DF929625EA0E}">
        <p15:presenceInfo xmlns:p15="http://schemas.microsoft.com/office/powerpoint/2012/main" userId="S-1-5-21-1606980848-2025429265-839522115-123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A6"/>
    <a:srgbClr val="1A53EA"/>
    <a:srgbClr val="00125C"/>
    <a:srgbClr val="FFCC02"/>
    <a:srgbClr val="FF5C55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09" autoAdjust="0"/>
  </p:normalViewPr>
  <p:slideViewPr>
    <p:cSldViewPr snapToGrid="0">
      <p:cViewPr varScale="1">
        <p:scale>
          <a:sx n="42" d="100"/>
          <a:sy n="42" d="100"/>
        </p:scale>
        <p:origin x="1602" y="84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579D-E903-4AB5-965E-F64C602FACC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5075"/>
            <a:ext cx="59055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37F2-CDEA-4FDC-9B1F-71094AC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C37F2-CDEA-4FDC-9B1F-71094AC0C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1824319">
              <a:buClr>
                <a:srgbClr val="000000"/>
              </a:buClr>
              <a:defRPr/>
            </a:pPr>
            <a:r>
              <a:rPr lang="en-IE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 infrastructure investments</a:t>
            </a:r>
            <a:r>
              <a:rPr lang="fr-BE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support building the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fibre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optic cables and data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centres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needed to improve Nigerian’s access to high-speed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</a:t>
            </a:r>
            <a:r>
              <a:rPr lang="fr-BE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y.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European Investment Bank will invest €100 million to expand secure 4G connectivity in Lagos and Ogun states and triple national data capacity</a:t>
            </a:r>
            <a:r>
              <a:rPr lang="en-IE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defTabSz="1824319">
              <a:buClr>
                <a:srgbClr val="000000"/>
              </a:buClr>
              <a:defRPr/>
            </a:pPr>
            <a:endParaRPr lang="en-IE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824319">
              <a:buClr>
                <a:srgbClr val="000000"/>
              </a:buClr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Digitalisation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public services: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support the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digitalisaton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Nigeria’s administration to allow better and more accessible public services to citizens.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European Investment Bank is investing €250 million to strengthen Nigeria’s digital identity infrastructure with the highest data protection standards.</a:t>
            </a:r>
          </a:p>
          <a:p>
            <a:pPr defTabSz="1824319">
              <a:buClr>
                <a:srgbClr val="000000"/>
              </a:buClr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824319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 entrepreneurship: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support the creation and scaling up of tech start-ups and boost innovative solutions for Nigeria’s society and economy.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Through a €9.5 million grant to the Nigeria Innovation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Programme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the EU will promote innovation-friendly ecosystems and new digital solutions.</a:t>
            </a:r>
          </a:p>
          <a:p>
            <a:pPr defTabSz="1824319">
              <a:buClr>
                <a:srgbClr val="000000"/>
              </a:buClr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824319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 skills: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support the development of the skills needed for Nigerians to succeed in the digital economy, with a focus on youth and women.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As part of a €44 million grant to the Nigeria Jubilee Fellowship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Programme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the EU will support on-the-job training for young Nigerians in the ICT sector.</a:t>
            </a:r>
          </a:p>
          <a:p>
            <a:pPr defTabSz="1824319">
              <a:buClr>
                <a:srgbClr val="000000"/>
              </a:buClr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824319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 governance: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support the development of regulatory frameworks with the highest standards of privacy, safety and cybersecurity, while promoting an open internet and digital market that upholds citizens’ rights.</a:t>
            </a:r>
          </a:p>
          <a:p>
            <a:pPr defTabSz="1824319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The EU will engage in policy dialogue and set up a dedicated €2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milliontechnical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assistance facility to share expertise and build up administrative capacity.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03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5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1391597" y="12262573"/>
            <a:ext cx="54728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1675422" y="3362326"/>
            <a:ext cx="1029005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912160" lvl="0" indent="-456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86" b="1">
                <a:solidFill>
                  <a:schemeClr val="dk2"/>
                </a:solidFill>
              </a:defRPr>
            </a:lvl1pPr>
            <a:lvl2pPr marL="1824319" lvl="1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2000"/>
              <a:buNone/>
              <a:defRPr sz="3990" b="1"/>
            </a:lvl2pPr>
            <a:lvl3pPr marL="2736479" lvl="2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None/>
              <a:defRPr sz="3591" b="1"/>
            </a:lvl3pPr>
            <a:lvl4pPr marL="3648639" lvl="3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600"/>
              <a:buNone/>
              <a:defRPr sz="3192" b="1"/>
            </a:lvl4pPr>
            <a:lvl5pPr marL="4560799" lvl="4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600"/>
              <a:buNone/>
              <a:defRPr sz="3192" b="1"/>
            </a:lvl5pPr>
            <a:lvl6pPr marL="5472958" lvl="5" indent="-456080" algn="l">
              <a:lnSpc>
                <a:spcPct val="90000"/>
              </a:lnSpc>
              <a:spcBef>
                <a:spcPts val="3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6pPr>
            <a:lvl7pPr marL="6385118" lvl="6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7pPr>
            <a:lvl8pPr marL="7297278" lvl="7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8pPr>
            <a:lvl9pPr marL="8209437" lvl="8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1675422" y="5010151"/>
            <a:ext cx="10290054" cy="619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2160" lvl="0" indent="-6841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824319" lvl="1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2pPr>
            <a:lvl3pPr marL="2736479" lvl="2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3pPr>
            <a:lvl4pPr marL="3648639" lvl="3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4pPr>
            <a:lvl5pPr marL="4560799" lvl="4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5pPr>
            <a:lvl6pPr marL="5472958" lvl="5" indent="-684120" algn="l">
              <a:lnSpc>
                <a:spcPct val="90000"/>
              </a:lnSpc>
              <a:spcBef>
                <a:spcPts val="3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85118" lvl="6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97278" lvl="7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09437" lvl="8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3"/>
          </p:nvPr>
        </p:nvSpPr>
        <p:spPr>
          <a:xfrm>
            <a:off x="12313860" y="3362326"/>
            <a:ext cx="10340730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912160" lvl="0" indent="-456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86" b="1">
                <a:solidFill>
                  <a:schemeClr val="dk2"/>
                </a:solidFill>
              </a:defRPr>
            </a:lvl1pPr>
            <a:lvl2pPr marL="1824319" lvl="1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2000"/>
              <a:buNone/>
              <a:defRPr sz="3990" b="1"/>
            </a:lvl2pPr>
            <a:lvl3pPr marL="2736479" lvl="2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None/>
              <a:defRPr sz="3591" b="1"/>
            </a:lvl3pPr>
            <a:lvl4pPr marL="3648639" lvl="3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600"/>
              <a:buNone/>
              <a:defRPr sz="3192" b="1"/>
            </a:lvl4pPr>
            <a:lvl5pPr marL="4560799" lvl="4" indent="-45608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600"/>
              <a:buNone/>
              <a:defRPr sz="3192" b="1"/>
            </a:lvl5pPr>
            <a:lvl6pPr marL="5472958" lvl="5" indent="-456080" algn="l">
              <a:lnSpc>
                <a:spcPct val="90000"/>
              </a:lnSpc>
              <a:spcBef>
                <a:spcPts val="359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6pPr>
            <a:lvl7pPr marL="6385118" lvl="6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7pPr>
            <a:lvl8pPr marL="7297278" lvl="7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8pPr>
            <a:lvl9pPr marL="8209437" lvl="8" indent="-45608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4"/>
          </p:nvPr>
        </p:nvSpPr>
        <p:spPr>
          <a:xfrm>
            <a:off x="12313860" y="5010151"/>
            <a:ext cx="10340730" cy="619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2160" lvl="0" indent="-6841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824319" lvl="1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2pPr>
            <a:lvl3pPr marL="2736479" lvl="2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3pPr>
            <a:lvl4pPr marL="3648639" lvl="3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4pPr>
            <a:lvl5pPr marL="4560799" lvl="4" indent="-684120" algn="l">
              <a:lnSpc>
                <a:spcPct val="100000"/>
              </a:lnSpc>
              <a:spcBef>
                <a:spcPts val="3591"/>
              </a:spcBef>
              <a:spcAft>
                <a:spcPts val="0"/>
              </a:spcAft>
              <a:buSzPts val="1800"/>
              <a:buChar char="•"/>
              <a:defRPr/>
            </a:lvl5pPr>
            <a:lvl6pPr marL="5472958" lvl="5" indent="-684120" algn="l">
              <a:lnSpc>
                <a:spcPct val="90000"/>
              </a:lnSpc>
              <a:spcBef>
                <a:spcPts val="3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85118" lvl="6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97278" lvl="7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09437" lvl="8" indent="-68412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Google Shape;60;p28"/>
          <p:cNvCxnSpPr/>
          <p:nvPr/>
        </p:nvCxnSpPr>
        <p:spPr>
          <a:xfrm flipH="1">
            <a:off x="1672252" y="1"/>
            <a:ext cx="2" cy="2552714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21263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36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990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4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401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284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9182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502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2710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704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2772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9910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065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2646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26845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7326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956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3686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41219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0595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3745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9659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99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3153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258561167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98944894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904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858" r:id="rId27"/>
    <p:sldLayoutId id="2147483862" r:id="rId28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ceuropaeu.sharepoint.com/teams/GRP-PRO-INTPA-EFSD/SitePages/EFSD+-Open-Architecture---1st-Call-for-Proposals.aspx?csf=1&amp;web=1&amp;e=vOGkBp&amp;cid=59ae520c-8437-4346-bbe2-924df8d1157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boworldwide.eu/" TargetMode="External"/><Relationship Id="rId5" Type="http://schemas.openxmlformats.org/officeDocument/2006/relationships/hyperlink" Target="https://www.europe-tpo.com/" TargetMode="External"/><Relationship Id="rId4" Type="http://schemas.openxmlformats.org/officeDocument/2006/relationships/hyperlink" Target="https://capacity4dev.europa.eu/groups/eu-private-sector-engagement_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capacity4dev.europa.eu/groups/eu-private-sector-engagement_en" TargetMode="External"/><Relationship Id="rId5" Type="http://schemas.openxmlformats.org/officeDocument/2006/relationships/hyperlink" Target="https://ted.europa.eu/TED/browse/browseByMap.do" TargetMode="External"/><Relationship Id="rId4" Type="http://schemas.openxmlformats.org/officeDocument/2006/relationships/hyperlink" Target="https://ec.europa.eu/info/funding-tenders/opportunities/portal/screen/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capacity4dev.europa.eu/groups/eu-private-sector-engagement/info/eu-business-fora_en" TargetMode="External"/><Relationship Id="rId5" Type="http://schemas.openxmlformats.org/officeDocument/2006/relationships/hyperlink" Target="https://airtable.com/app76lRzG6DqwF6Q2/shrBkLrLDm6LdMVK7" TargetMode="External"/><Relationship Id="rId4" Type="http://schemas.openxmlformats.org/officeDocument/2006/relationships/hyperlink" Target="https://www.eeas.europa.eu/delegations/zambia/eu-zambian-business-forum-value-addition-copper-sector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unigeriabusinessforum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TPA-GLOBAL-GATEWAY@ec.europa.eu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03280" y="1736724"/>
            <a:ext cx="18242756" cy="4775200"/>
          </a:xfrm>
        </p:spPr>
        <p:txBody>
          <a:bodyPr/>
          <a:lstStyle/>
          <a:p>
            <a:r>
              <a:rPr lang="en-GB" dirty="0"/>
              <a:t>Engaging with the private sector in Global Gateway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0460" y="7204076"/>
            <a:ext cx="19968396" cy="331152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Laura Atienza </a:t>
            </a:r>
            <a:r>
              <a:rPr lang="en-GB" dirty="0" err="1"/>
              <a:t>Urcelay</a:t>
            </a:r>
            <a:endParaRPr lang="en-GB" dirty="0"/>
          </a:p>
          <a:p>
            <a:r>
              <a:rPr lang="en-GB" dirty="0"/>
              <a:t>Team leader, Private sector engagement, </a:t>
            </a:r>
          </a:p>
          <a:p>
            <a:r>
              <a:rPr lang="en-GB" dirty="0"/>
              <a:t>DG International Partnerships, INTPA.E3</a:t>
            </a:r>
          </a:p>
          <a:p>
            <a:r>
              <a:rPr lang="en-GB" dirty="0"/>
              <a:t>Thursday, 30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174256" y="12458700"/>
            <a:ext cx="621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TeamEurope</a:t>
            </a:r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 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GlobalGateway</a:t>
            </a:r>
            <a:endParaRPr lang="en-US" sz="3000" b="1">
              <a:solidFill>
                <a:schemeClr val="bg1"/>
              </a:solidFill>
              <a:latin typeface="Noto Sans" panose="020B0802040504020204" pitchFamily="34" charset="0"/>
              <a:ea typeface="Noto Sans" panose="020B0802040504020204" pitchFamily="34" charset="0"/>
              <a:cs typeface="Noto Sans" panose="020B08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481630" y="942096"/>
            <a:ext cx="219248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and the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</a:t>
            </a: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sector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433D-1570-9727-AC35-BA6EF8AE342D}"/>
              </a:ext>
            </a:extLst>
          </p:cNvPr>
          <p:cNvSpPr txBox="1">
            <a:spLocks/>
          </p:cNvSpPr>
          <p:nvPr/>
        </p:nvSpPr>
        <p:spPr>
          <a:xfrm>
            <a:off x="12508109" y="4617048"/>
            <a:ext cx="10898332" cy="77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marR="0" lvl="0" indent="-709613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charset="2"/>
              <a:buChar char="v"/>
              <a:tabLst/>
              <a:defRPr/>
            </a:pPr>
            <a:endParaRPr kumimoji="0" lang="en-IE" sz="4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D1249B-A1A3-F456-C475-797D037E96F0}"/>
              </a:ext>
            </a:extLst>
          </p:cNvPr>
          <p:cNvSpPr txBox="1">
            <a:spLocks/>
          </p:cNvSpPr>
          <p:nvPr/>
        </p:nvSpPr>
        <p:spPr>
          <a:xfrm>
            <a:off x="1965605" y="2015884"/>
            <a:ext cx="20392464" cy="1108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527050" indent="-52705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4800"/>
              </a:spcAft>
              <a:buClr>
                <a:srgbClr val="CC0000"/>
              </a:buClr>
              <a:buSzPct val="80000"/>
              <a:buFont typeface="Wingdings" charset="2"/>
              <a:buChar char="v"/>
              <a:defRPr sz="4000" i="0">
                <a:solidFill>
                  <a:srgbClr val="003366"/>
                </a:solidFill>
              </a:defRPr>
            </a:lvl1pPr>
            <a:lvl2pPr marL="14859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4000" b="1">
                <a:solidFill>
                  <a:srgbClr val="0F5494"/>
                </a:solidFill>
              </a:defRPr>
            </a:lvl2pPr>
            <a:lvl3pPr marL="2286000" indent="-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F5494"/>
                </a:solidFill>
              </a:defRPr>
            </a:lvl3pPr>
            <a:lvl4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latin typeface="Arial" charset="0"/>
              </a:defRPr>
            </a:lvl4pPr>
            <a:lvl5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5pPr>
            <a:lvl6pPr marL="50292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6pPr>
            <a:lvl7pPr marL="59436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7pPr>
            <a:lvl8pPr marL="68580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8pPr>
            <a:lvl9pPr marL="77724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9pPr>
          </a:lstStyle>
          <a:p>
            <a:pPr marL="0" marR="0" lvl="0" indent="0" algn="just" defTabSz="1824319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1596"/>
              </a:spcAft>
              <a:buClr>
                <a:srgbClr val="FFC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European private sector contributes to implement the Global Gateway Strategy. To set out a competitive and joint European offer to our partners, we need to 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mobilise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the private sector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make best use of: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Joint political and policy dialogues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coordinated by EU Delegation and headquarters</a:t>
            </a:r>
          </a:p>
          <a:p>
            <a:pPr lvl="2" indent="-57150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Dialogue at country level and EU business fora</a:t>
            </a:r>
          </a:p>
          <a:p>
            <a:pPr lvl="2" indent="-57150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Advisory Group</a:t>
            </a: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Technical assistance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improve capacities of local administration or support local business as competent partner for European investors</a:t>
            </a:r>
          </a:p>
          <a:p>
            <a:pPr lvl="1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guarantees 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de-risk private investments and blending program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sz="4000" dirty="0">
                <a:hlinkClick r:id="rId4"/>
              </a:rPr>
              <a:t>EFSD+ Open Architecture (sharepoint.com)</a:t>
            </a:r>
            <a:endParaRPr lang="en-IE" sz="4000" dirty="0"/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Export Credits </a:t>
            </a: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Investments of public development banks 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like EIB and EBRD (EU level) </a:t>
            </a:r>
          </a:p>
        </p:txBody>
      </p:sp>
    </p:spTree>
    <p:extLst>
      <p:ext uri="{BB962C8B-B14F-4D97-AF65-F5344CB8AC3E}">
        <p14:creationId xmlns:p14="http://schemas.microsoft.com/office/powerpoint/2010/main" val="258652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097B-60D7-2DA0-3C02-A97EC1FD35C1}"/>
              </a:ext>
            </a:extLst>
          </p:cNvPr>
          <p:cNvSpPr txBox="1">
            <a:spLocks/>
          </p:cNvSpPr>
          <p:nvPr/>
        </p:nvSpPr>
        <p:spPr>
          <a:xfrm>
            <a:off x="716960" y="935430"/>
            <a:ext cx="21537623" cy="10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defTabSz="1824319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Engaging with businesses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A22FB-A383-F517-9662-195D58A0C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54" y="-408409"/>
            <a:ext cx="25246909" cy="42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3701" tIns="1823701" rIns="1823701" bIns="18237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sz="3591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93B985DA-17B5-27CD-EEB3-CD10F938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1" y="2621532"/>
            <a:ext cx="22436753" cy="102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2DABE-40D4-E388-ED7A-AFEE8100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54" y="2068915"/>
            <a:ext cx="25246909" cy="11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428" tIns="91214" rIns="182428" bIns="91214" numCol="1" anchor="ctr" anchorCtr="0" compatLnSpc="1">
            <a:prstTxWarp prst="textNoShape">
              <a:avLst/>
            </a:prstTxWarp>
            <a:spAutoFit/>
          </a:bodyPr>
          <a:lstStyle/>
          <a:p>
            <a:pPr defTabSz="1824319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IE" altLang="en-US" sz="2394" u="sng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IE" altLang="en-US" sz="359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3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sldNum" idx="12"/>
          </p:nvPr>
        </p:nvSpPr>
        <p:spPr>
          <a:xfrm>
            <a:off x="1391596" y="12249203"/>
            <a:ext cx="5472827" cy="728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398" tIns="91174" rIns="182398" bIns="91174" rtlCol="0" anchor="ctr" anchorCtr="0">
            <a:noAutofit/>
          </a:bodyPr>
          <a:lstStyle/>
          <a:p>
            <a:pPr defTabSz="1824319">
              <a:buClr>
                <a:srgbClr val="000000"/>
              </a:buClr>
              <a:defRPr/>
            </a:pPr>
            <a:fld id="{00000000-1234-1234-1234-123412341234}" type="slidenum">
              <a:rPr lang="en-GB" kern="0">
                <a:solidFill>
                  <a:srgbClr val="767676"/>
                </a:solidFill>
                <a:latin typeface="Arial"/>
                <a:cs typeface="Arial"/>
                <a:sym typeface="Arial"/>
              </a:rPr>
              <a:pPr defTabSz="1824319">
                <a:buClr>
                  <a:srgbClr val="000000"/>
                </a:buClr>
                <a:defRPr/>
              </a:pPr>
              <a:t>4</a:t>
            </a:fld>
            <a:endParaRPr kern="0">
              <a:solidFill>
                <a:srgbClr val="76767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 txBox="1">
            <a:spLocks noGrp="1"/>
          </p:cNvSpPr>
          <p:nvPr>
            <p:ph type="body" idx="1"/>
          </p:nvPr>
        </p:nvSpPr>
        <p:spPr>
          <a:xfrm>
            <a:off x="1895077" y="1822037"/>
            <a:ext cx="21992918" cy="15009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398" tIns="91174" rIns="182398" bIns="91174" rtlCol="0" anchor="b" anchorCtr="0">
            <a:noAutofit/>
          </a:bodyPr>
          <a:lstStyle/>
          <a:p>
            <a:pPr marL="0" indent="0"/>
            <a:r>
              <a:rPr lang="fr-BE" dirty="0"/>
              <a:t>Flagship </a:t>
            </a:r>
            <a:r>
              <a:rPr lang="fr-BE" dirty="0" err="1"/>
              <a:t>example</a:t>
            </a:r>
            <a:r>
              <a:rPr lang="fr-BE" dirty="0"/>
              <a:t>: The EU-Nigeria Digital Economy Package (2021-2024)</a:t>
            </a:r>
            <a:endParaRPr dirty="0"/>
          </a:p>
        </p:txBody>
      </p:sp>
      <p:sp>
        <p:nvSpPr>
          <p:cNvPr id="315" name="Google Shape;315;p10"/>
          <p:cNvSpPr txBox="1">
            <a:spLocks noGrp="1"/>
          </p:cNvSpPr>
          <p:nvPr>
            <p:ph type="body" idx="2"/>
          </p:nvPr>
        </p:nvSpPr>
        <p:spPr>
          <a:xfrm>
            <a:off x="468334" y="4011383"/>
            <a:ext cx="8098561" cy="74729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398" tIns="91174" rIns="182398" bIns="91174" rtlCol="0" anchor="t" anchorCtr="0">
            <a:noAutofit/>
          </a:bodyPr>
          <a:lstStyle/>
          <a:p>
            <a:pPr marL="456080" indent="-152027">
              <a:buSzPts val="2400"/>
              <a:buNone/>
            </a:pPr>
            <a:r>
              <a:rPr lang="en-US" sz="4400" b="1" dirty="0"/>
              <a:t>Under its Global Gateway initiative, the EU plans to invest at least €820 million in Nigeria’s digital transformation.</a:t>
            </a:r>
          </a:p>
          <a:p>
            <a:pPr marL="456080" indent="-152027">
              <a:buSzPts val="2400"/>
              <a:buNone/>
            </a:pPr>
            <a:endParaRPr lang="en-US" sz="4400" b="1" dirty="0"/>
          </a:p>
          <a:p>
            <a:pPr marL="456080" indent="-152027">
              <a:buSzPts val="2400"/>
              <a:buNone/>
            </a:pPr>
            <a:r>
              <a:rPr lang="en-US" sz="4400" dirty="0"/>
              <a:t>With a combination of </a:t>
            </a:r>
            <a:r>
              <a:rPr lang="en-US" sz="4400" b="1" dirty="0"/>
              <a:t>€160 million </a:t>
            </a:r>
            <a:r>
              <a:rPr lang="en-US" sz="4400" dirty="0"/>
              <a:t>in grants and </a:t>
            </a:r>
            <a:r>
              <a:rPr lang="en-US" sz="4400" b="1" dirty="0"/>
              <a:t>€660 million </a:t>
            </a:r>
            <a:r>
              <a:rPr lang="en-US" sz="4400" dirty="0"/>
              <a:t>in loans, the EU aims to comprehensively support </a:t>
            </a:r>
            <a:r>
              <a:rPr lang="en-US" sz="4400" b="1" dirty="0"/>
              <a:t>Nigeria’s </a:t>
            </a:r>
            <a:r>
              <a:rPr lang="en-US" sz="4400" b="1" dirty="0" err="1"/>
              <a:t>digitalisation</a:t>
            </a:r>
            <a:r>
              <a:rPr lang="en-US" sz="4400" b="1" dirty="0"/>
              <a:t> strategy</a:t>
            </a:r>
            <a:r>
              <a:rPr lang="en-US" sz="4400" dirty="0"/>
              <a:t>.</a:t>
            </a:r>
            <a:endParaRPr sz="4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F2E2B5-FBD3-4219-623F-2676042477EC}"/>
              </a:ext>
            </a:extLst>
          </p:cNvPr>
          <p:cNvSpPr/>
          <p:nvPr/>
        </p:nvSpPr>
        <p:spPr>
          <a:xfrm>
            <a:off x="17855750" y="4276450"/>
            <a:ext cx="4646201" cy="219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Digitalisation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of public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services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C4C3C8-66D9-E2B8-CD9F-83A646D358CA}"/>
              </a:ext>
            </a:extLst>
          </p:cNvPr>
          <p:cNvSpPr/>
          <p:nvPr/>
        </p:nvSpPr>
        <p:spPr>
          <a:xfrm>
            <a:off x="10483743" y="4266657"/>
            <a:ext cx="4646201" cy="219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Digital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infrastructure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investments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EC3607-ABC7-5107-8735-159B87E5DB4D}"/>
              </a:ext>
            </a:extLst>
          </p:cNvPr>
          <p:cNvSpPr/>
          <p:nvPr/>
        </p:nvSpPr>
        <p:spPr>
          <a:xfrm>
            <a:off x="8948572" y="7602116"/>
            <a:ext cx="4646201" cy="219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Digital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entrepreneurship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723A7C-C026-8265-0BB1-19A9424BB5F1}"/>
              </a:ext>
            </a:extLst>
          </p:cNvPr>
          <p:cNvSpPr/>
          <p:nvPr/>
        </p:nvSpPr>
        <p:spPr>
          <a:xfrm>
            <a:off x="19593181" y="7534618"/>
            <a:ext cx="4646201" cy="219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r>
              <a:rPr lang="en-IE" sz="3990" kern="0">
                <a:solidFill>
                  <a:srgbClr val="FFFFFF"/>
                </a:solidFill>
                <a:latin typeface="Arial"/>
                <a:sym typeface="Arial"/>
              </a:rPr>
              <a:t>Digital skills</a:t>
            </a:r>
            <a:endParaRPr lang="en-IE" sz="399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12333C-44F4-8F1B-3F11-1BCEAD8C670B}"/>
              </a:ext>
            </a:extLst>
          </p:cNvPr>
          <p:cNvSpPr/>
          <p:nvPr/>
        </p:nvSpPr>
        <p:spPr>
          <a:xfrm>
            <a:off x="14053318" y="10942803"/>
            <a:ext cx="4646201" cy="219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Digital </a:t>
            </a:r>
          </a:p>
          <a:p>
            <a:pPr algn="ctr" defTabSz="1824319">
              <a:buClr>
                <a:srgbClr val="000000"/>
              </a:buClr>
              <a:defRPr/>
            </a:pPr>
            <a:r>
              <a:rPr lang="en-IE" sz="3990" kern="0" dirty="0">
                <a:solidFill>
                  <a:srgbClr val="FFFFFF"/>
                </a:solidFill>
                <a:latin typeface="Arial"/>
                <a:sym typeface="Arial"/>
              </a:rPr>
              <a:t>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5C2EC-C05F-5F81-DE51-F7F8C2134C84}"/>
              </a:ext>
            </a:extLst>
          </p:cNvPr>
          <p:cNvSpPr txBox="1"/>
          <p:nvPr/>
        </p:nvSpPr>
        <p:spPr>
          <a:xfrm>
            <a:off x="15186273" y="7994044"/>
            <a:ext cx="3021089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4319">
              <a:buClr>
                <a:srgbClr val="000000"/>
              </a:buClr>
              <a:defRPr/>
            </a:pPr>
            <a:r>
              <a:rPr lang="fr-BE" sz="4788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Including</a:t>
            </a:r>
            <a:endParaRPr lang="en-IE" sz="4788" kern="0" dirty="0">
              <a:solidFill>
                <a:srgbClr val="4D4D4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EB154F6-43DE-6140-E0A9-777909B2BBA8}"/>
              </a:ext>
            </a:extLst>
          </p:cNvPr>
          <p:cNvSpPr/>
          <p:nvPr/>
        </p:nvSpPr>
        <p:spPr>
          <a:xfrm rot="8140546">
            <a:off x="14894822" y="6658657"/>
            <a:ext cx="754814" cy="122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endParaRPr lang="en-IE" sz="279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1495A8C-F05B-CC59-2B47-07D3CC741D4E}"/>
              </a:ext>
            </a:extLst>
          </p:cNvPr>
          <p:cNvSpPr/>
          <p:nvPr/>
        </p:nvSpPr>
        <p:spPr>
          <a:xfrm>
            <a:off x="16084529" y="9197372"/>
            <a:ext cx="754814" cy="122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endParaRPr lang="en-IE" sz="279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EE014CE-EE69-8DBC-E935-6F81103F22AF}"/>
              </a:ext>
            </a:extLst>
          </p:cNvPr>
          <p:cNvSpPr/>
          <p:nvPr/>
        </p:nvSpPr>
        <p:spPr>
          <a:xfrm rot="13470107">
            <a:off x="17213286" y="6594538"/>
            <a:ext cx="754814" cy="122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endParaRPr lang="en-IE" sz="279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1A4ED0B-CA2A-F028-DF1D-9D98C84F2054}"/>
              </a:ext>
            </a:extLst>
          </p:cNvPr>
          <p:cNvSpPr/>
          <p:nvPr/>
        </p:nvSpPr>
        <p:spPr>
          <a:xfrm rot="16943217">
            <a:off x="18307809" y="8146716"/>
            <a:ext cx="754814" cy="122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endParaRPr lang="en-IE" sz="279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A427862-A907-7A07-00E5-49C25224EA92}"/>
              </a:ext>
            </a:extLst>
          </p:cNvPr>
          <p:cNvSpPr/>
          <p:nvPr/>
        </p:nvSpPr>
        <p:spPr>
          <a:xfrm rot="4490385">
            <a:off x="14119463" y="8186072"/>
            <a:ext cx="754814" cy="122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>
              <a:buClr>
                <a:srgbClr val="000000"/>
              </a:buClr>
              <a:defRPr/>
            </a:pPr>
            <a:endParaRPr lang="en-IE" sz="279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230421-94F4-B268-929D-80EC22C3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77" y="66061"/>
            <a:ext cx="20979170" cy="15647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en-GB" sz="5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and the private sector</a:t>
            </a:r>
            <a:endParaRPr lang="en-IE" sz="5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7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481630" y="942096"/>
            <a:ext cx="219248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and the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</a:t>
            </a: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sector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433D-1570-9727-AC35-BA6EF8AE342D}"/>
              </a:ext>
            </a:extLst>
          </p:cNvPr>
          <p:cNvSpPr txBox="1">
            <a:spLocks/>
          </p:cNvSpPr>
          <p:nvPr/>
        </p:nvSpPr>
        <p:spPr>
          <a:xfrm>
            <a:off x="12508109" y="4617048"/>
            <a:ext cx="10898332" cy="77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marR="0" lvl="0" indent="-709613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charset="2"/>
              <a:buChar char="v"/>
              <a:tabLst/>
              <a:defRPr/>
            </a:pPr>
            <a:endParaRPr kumimoji="0" lang="en-IE" sz="4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D1249B-A1A3-F456-C475-797D037E96F0}"/>
              </a:ext>
            </a:extLst>
          </p:cNvPr>
          <p:cNvSpPr txBox="1">
            <a:spLocks/>
          </p:cNvSpPr>
          <p:nvPr/>
        </p:nvSpPr>
        <p:spPr>
          <a:xfrm>
            <a:off x="1671722" y="2508871"/>
            <a:ext cx="21544625" cy="118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527050" indent="-52705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4800"/>
              </a:spcAft>
              <a:buClr>
                <a:srgbClr val="CC0000"/>
              </a:buClr>
              <a:buSzPct val="80000"/>
              <a:buFont typeface="Wingdings" charset="2"/>
              <a:buChar char="v"/>
              <a:defRPr sz="4000" i="0">
                <a:solidFill>
                  <a:srgbClr val="003366"/>
                </a:solidFill>
              </a:defRPr>
            </a:lvl1pPr>
            <a:lvl2pPr marL="14859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4000" b="1">
                <a:solidFill>
                  <a:srgbClr val="0F5494"/>
                </a:solidFill>
              </a:defRPr>
            </a:lvl2pPr>
            <a:lvl3pPr marL="2286000" indent="-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F5494"/>
                </a:solidFill>
              </a:defRPr>
            </a:lvl3pPr>
            <a:lvl4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latin typeface="Arial" charset="0"/>
              </a:defRPr>
            </a:lvl4pPr>
            <a:lvl5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5pPr>
            <a:lvl6pPr marL="50292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6pPr>
            <a:lvl7pPr marL="59436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7pPr>
            <a:lvl8pPr marL="68580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8pPr>
            <a:lvl9pPr marL="77724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9pPr>
          </a:lstStyle>
          <a:p>
            <a:pPr marL="0" marR="0" lvl="0" indent="0" algn="just" defTabSz="1824319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1596"/>
              </a:spcAft>
              <a:buClr>
                <a:srgbClr val="FFC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</a:t>
            </a:r>
            <a:r>
              <a:rPr lang="en-US" b="1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participate</a:t>
            </a:r>
            <a:r>
              <a:rPr lang="en-US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this joint </a:t>
            </a:r>
            <a:r>
              <a:rPr lang="en-US" dirty="0" err="1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endeavour</a:t>
            </a:r>
            <a:r>
              <a:rPr lang="en-US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private sector has the following entry points: </a:t>
            </a:r>
          </a:p>
          <a:p>
            <a:pPr marL="0" marR="0" lvl="0" indent="0" algn="just" defTabSz="1824319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1596"/>
              </a:spcAft>
              <a:buClr>
                <a:srgbClr val="FFC000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Get in touch with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governmental representatives 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Approach the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Delegation in partner countries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Get in touch with the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national development banks</a:t>
            </a:r>
            <a:endParaRPr lang="en-IE" b="0" dirty="0">
              <a:solidFill>
                <a:srgbClr val="034EA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Take part in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Business Fora: </a:t>
            </a:r>
          </a:p>
          <a:p>
            <a:pPr lvl="2" indent="-57150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b="0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https://capacity4dev.europa.eu/groups/eu-private-sector-engagement_en</a:t>
            </a:r>
            <a:r>
              <a:rPr lang="en-IE" sz="3200" b="0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IE" b="0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Get in touch with </a:t>
            </a:r>
            <a:r>
              <a:rPr lang="en-IE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European Business Organisations </a:t>
            </a:r>
            <a:r>
              <a:rPr lang="en-IE" b="0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partner countries (and in Brussels), and </a:t>
            </a:r>
            <a:r>
              <a:rPr lang="en-IE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Trade Promotion Organisation</a:t>
            </a:r>
          </a:p>
          <a:p>
            <a:pPr lvl="2" indent="-57150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https://www.europe-tpo.com/</a:t>
            </a:r>
            <a:r>
              <a:rPr lang="en-IE" sz="3200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; </a:t>
            </a:r>
          </a:p>
          <a:p>
            <a:pPr lvl="2" indent="-57150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https://eboworldwide.eu/</a:t>
            </a:r>
            <a:r>
              <a:rPr lang="en-IE" sz="3200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IE" dirty="0">
              <a:solidFill>
                <a:srgbClr val="18B8A6"/>
              </a:solidFill>
              <a:uFill>
                <a:solidFill>
                  <a:srgbClr val="FFC000"/>
                </a:solidFill>
              </a:u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8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481630" y="942096"/>
            <a:ext cx="219248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and the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</a:t>
            </a:r>
            <a:r>
              <a:rPr kumimoji="0" lang="fr-BE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fr-BE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sector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433D-1570-9727-AC35-BA6EF8AE342D}"/>
              </a:ext>
            </a:extLst>
          </p:cNvPr>
          <p:cNvSpPr txBox="1">
            <a:spLocks/>
          </p:cNvSpPr>
          <p:nvPr/>
        </p:nvSpPr>
        <p:spPr>
          <a:xfrm>
            <a:off x="12508109" y="4617048"/>
            <a:ext cx="10898332" cy="77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marR="0" lvl="0" indent="-709613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charset="2"/>
              <a:buChar char="v"/>
              <a:tabLst/>
              <a:defRPr/>
            </a:pPr>
            <a:endParaRPr kumimoji="0" lang="en-IE" sz="4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D1249B-A1A3-F456-C475-797D037E96F0}"/>
              </a:ext>
            </a:extLst>
          </p:cNvPr>
          <p:cNvSpPr txBox="1">
            <a:spLocks/>
          </p:cNvSpPr>
          <p:nvPr/>
        </p:nvSpPr>
        <p:spPr>
          <a:xfrm>
            <a:off x="1481630" y="1731835"/>
            <a:ext cx="21544625" cy="118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527050" indent="-52705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4800"/>
              </a:spcAft>
              <a:buClr>
                <a:srgbClr val="CC0000"/>
              </a:buClr>
              <a:buSzPct val="80000"/>
              <a:buFont typeface="Wingdings" charset="2"/>
              <a:buChar char="v"/>
              <a:defRPr sz="4000" i="0">
                <a:solidFill>
                  <a:srgbClr val="003366"/>
                </a:solidFill>
              </a:defRPr>
            </a:lvl1pPr>
            <a:lvl2pPr marL="14859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4000" b="1">
                <a:solidFill>
                  <a:srgbClr val="0F5494"/>
                </a:solidFill>
              </a:defRPr>
            </a:lvl2pPr>
            <a:lvl3pPr marL="2286000" indent="-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F5494"/>
                </a:solidFill>
              </a:defRPr>
            </a:lvl3pPr>
            <a:lvl4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latin typeface="Arial" charset="0"/>
              </a:defRPr>
            </a:lvl4pPr>
            <a:lvl5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5pPr>
            <a:lvl6pPr marL="50292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6pPr>
            <a:lvl7pPr marL="59436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7pPr>
            <a:lvl8pPr marL="68580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8pPr>
            <a:lvl9pPr marL="77724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9pPr>
          </a:lstStyle>
          <a:p>
            <a:pPr lvl="1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IE" b="0" dirty="0">
              <a:solidFill>
                <a:srgbClr val="034EA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1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b="0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Monitor the </a:t>
            </a:r>
            <a:r>
              <a:rPr lang="en-IE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Portal of public tenders: </a:t>
            </a:r>
          </a:p>
          <a:p>
            <a:pPr lvl="2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dirty="0">
                <a:hlinkClick r:id="rId4"/>
              </a:rPr>
              <a:t>https://ec.europa.eu/info/funding-tenders/opportunities/portal/screen/home</a:t>
            </a:r>
            <a:r>
              <a:rPr lang="en-IE" sz="3200" dirty="0"/>
              <a:t>;</a:t>
            </a:r>
          </a:p>
          <a:p>
            <a:pPr lvl="2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dirty="0">
                <a:hlinkClick r:id="rId5"/>
              </a:rPr>
              <a:t>https://ted.europa.eu/TED/browse/browseByMap.do</a:t>
            </a:r>
            <a:r>
              <a:rPr lang="en-IE" sz="3200" dirty="0"/>
              <a:t> (only for upcoming tenders)</a:t>
            </a:r>
          </a:p>
          <a:p>
            <a:pPr marL="914400" lvl="1" indent="0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None/>
            </a:pPr>
            <a:endParaRPr lang="en-IE" b="0" dirty="0">
              <a:solidFill>
                <a:srgbClr val="034EA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IE" b="0" dirty="0">
                <a:solidFill>
                  <a:srgbClr val="034EA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Monitor the </a:t>
            </a:r>
            <a:r>
              <a:rPr lang="en-IE" dirty="0">
                <a:solidFill>
                  <a:srgbClr val="18B8A6"/>
                </a:solidFill>
                <a:uFill>
                  <a:solidFill>
                    <a:srgbClr val="FFC000"/>
                  </a:solidFill>
                </a:u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Advisory Group’s 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developments through sectoral associations/EU business associations: </a:t>
            </a:r>
          </a:p>
          <a:p>
            <a:pPr lvl="2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IE" sz="3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https://capacity4dev.europa.eu/groups/eu-private-sector-engagement_en</a:t>
            </a:r>
            <a:r>
              <a:rPr lang="en-IE" sz="3200" dirty="0">
                <a:solidFill>
                  <a:srgbClr val="0070C0"/>
                </a:solidFill>
              </a:rPr>
              <a:t> </a:t>
            </a:r>
          </a:p>
          <a:p>
            <a:pPr marL="1485900" marR="0" lvl="1" indent="-571500" algn="just" defTabSz="1824319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1596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IE" dirty="0">
              <a:solidFill>
                <a:srgbClr val="18B8A6"/>
              </a:solidFill>
              <a:uFill>
                <a:solidFill>
                  <a:srgbClr val="FFC000"/>
                </a:solidFill>
              </a:u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5F9A9AF-36D2-5CC8-DBDA-9EFB421C2BB2}"/>
              </a:ext>
            </a:extLst>
          </p:cNvPr>
          <p:cNvGraphicFramePr>
            <a:graphicFrameLocks noGrp="1"/>
          </p:cNvGraphicFramePr>
          <p:nvPr/>
        </p:nvGraphicFramePr>
        <p:xfrm>
          <a:off x="1483372" y="3815150"/>
          <a:ext cx="20517569" cy="8007741"/>
        </p:xfrm>
        <a:graphic>
          <a:graphicData uri="http://schemas.openxmlformats.org/drawingml/2006/table">
            <a:tbl>
              <a:tblPr firstRow="1" bandRow="1"/>
              <a:tblGrid>
                <a:gridCol w="5750128">
                  <a:extLst>
                    <a:ext uri="{9D8B030D-6E8A-4147-A177-3AD203B41FA5}">
                      <a16:colId xmlns:a16="http://schemas.microsoft.com/office/drawing/2014/main" val="3049132412"/>
                    </a:ext>
                  </a:extLst>
                </a:gridCol>
                <a:gridCol w="4202119">
                  <a:extLst>
                    <a:ext uri="{9D8B030D-6E8A-4147-A177-3AD203B41FA5}">
                      <a16:colId xmlns:a16="http://schemas.microsoft.com/office/drawing/2014/main" val="1715680135"/>
                    </a:ext>
                  </a:extLst>
                </a:gridCol>
                <a:gridCol w="10565322">
                  <a:extLst>
                    <a:ext uri="{9D8B030D-6E8A-4147-A177-3AD203B41FA5}">
                      <a16:colId xmlns:a16="http://schemas.microsoft.com/office/drawing/2014/main" val="2768017709"/>
                    </a:ext>
                  </a:extLst>
                </a:gridCol>
              </a:tblGrid>
              <a:tr h="783385"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Country / </a:t>
                      </a:r>
                      <a:r>
                        <a:rPr lang="fr-BE" sz="3200" b="1" err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Region</a:t>
                      </a:r>
                      <a:endParaRPr lang="en-GB" sz="3200" b="1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Date</a:t>
                      </a:r>
                      <a:endParaRPr lang="en-GB" sz="3200" b="1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Link to Global Gateway</a:t>
                      </a:r>
                      <a:endParaRPr lang="en-GB" sz="3200" b="1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16330"/>
                  </a:ext>
                </a:extLst>
              </a:tr>
              <a:tr h="1958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Cameroon</a:t>
                      </a:r>
                      <a:r>
                        <a:rPr lang="fr-BE" sz="28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– European Union Business Week</a:t>
                      </a:r>
                      <a:endParaRPr lang="en-GB" sz="28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21-23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February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Yaoundé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u="sng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Sectors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: </a:t>
                      </a:r>
                      <a:r>
                        <a:rPr lang="en-US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agriculture, energy, circular economy, mining, transport and logistics, digital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03705"/>
                  </a:ext>
                </a:extLst>
              </a:tr>
              <a:tr h="1775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Uganda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5-7 March 2024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u="sng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Sectors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: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agri-business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,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mining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,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energy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, digital, </a:t>
                      </a:r>
                      <a:r>
                        <a:rPr lang="fr-BE" sz="280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tourism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9273"/>
                  </a:ext>
                </a:extLst>
              </a:tr>
              <a:tr h="349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Zambia</a:t>
                      </a:r>
                      <a:endParaRPr lang="fr-BE" sz="28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10-12 April 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Kitwe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3000" dirty="0">
                          <a:effectLst/>
                          <a:latin typeface="+mn-lt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Focus on </a:t>
                      </a:r>
                      <a:r>
                        <a:rPr lang="fr-BE" sz="3000" b="1" dirty="0" err="1">
                          <a:effectLst/>
                          <a:latin typeface="+mn-lt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copper</a:t>
                      </a:r>
                      <a:r>
                        <a:rPr lang="fr-BE" sz="3000" b="1" dirty="0">
                          <a:effectLst/>
                          <a:latin typeface="+mn-lt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value </a:t>
                      </a:r>
                      <a:r>
                        <a:rPr lang="fr-BE" sz="3000" b="1" dirty="0" err="1">
                          <a:effectLst/>
                          <a:latin typeface="+mn-lt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chain</a:t>
                      </a:r>
                      <a:endParaRPr lang="fr-BE" sz="3000" b="1" dirty="0">
                        <a:effectLst/>
                        <a:latin typeface="+mn-lt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r>
                        <a:rPr lang="en-US" sz="3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EU-Zambian Business Forum</a:t>
                      </a:r>
                      <a:endParaRPr lang="en-GB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Registrations: </a:t>
                      </a:r>
                      <a:r>
                        <a:rPr lang="en-US" sz="3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Link</a:t>
                      </a:r>
                      <a:endParaRPr lang="en-GB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identify and build commercial partnerships between actors in the copper value-chain, and to explore potential areas of value-addition in the copper-sector in Zambia</a:t>
                      </a:r>
                      <a:endParaRPr lang="en-GB" sz="3000" dirty="0">
                        <a:effectLst/>
                        <a:latin typeface="+mn-lt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7078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3B9034-0D7D-4F4A-62D7-1A23644DE077}"/>
              </a:ext>
            </a:extLst>
          </p:cNvPr>
          <p:cNvSpPr txBox="1">
            <a:spLocks/>
          </p:cNvSpPr>
          <p:nvPr/>
        </p:nvSpPr>
        <p:spPr>
          <a:xfrm>
            <a:off x="1199431" y="752010"/>
            <a:ext cx="21924811" cy="13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 of 2024 EU Business Fora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3D97B-1B23-8D34-795E-411ED2062BC3}"/>
              </a:ext>
            </a:extLst>
          </p:cNvPr>
          <p:cNvSpPr txBox="1"/>
          <p:nvPr/>
        </p:nvSpPr>
        <p:spPr>
          <a:xfrm>
            <a:off x="924791" y="2428293"/>
            <a:ext cx="17674936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algn="just" defTabSz="1824319">
              <a:lnSpc>
                <a:spcPct val="107000"/>
              </a:lnSpc>
              <a:spcAft>
                <a:spcPts val="1596"/>
              </a:spcAft>
              <a:buClr>
                <a:srgbClr val="FFC000"/>
              </a:buClr>
            </a:pPr>
            <a:r>
              <a:rPr lang="en-IE" sz="3600" dirty="0">
                <a:hlinkClick r:id="rId6"/>
              </a:rPr>
              <a:t>EU Business Fora | Capacity4dev (europa.eu)</a:t>
            </a:r>
            <a:r>
              <a:rPr lang="en-IE" sz="3600" dirty="0"/>
              <a:t> </a:t>
            </a:r>
            <a:endParaRPr lang="en-IE" sz="3600" dirty="0">
              <a:solidFill>
                <a:srgbClr val="034EA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5F9A9AF-36D2-5CC8-DBDA-9EFB421C2BB2}"/>
              </a:ext>
            </a:extLst>
          </p:cNvPr>
          <p:cNvGraphicFramePr>
            <a:graphicFrameLocks noGrp="1"/>
          </p:cNvGraphicFramePr>
          <p:nvPr/>
        </p:nvGraphicFramePr>
        <p:xfrm>
          <a:off x="1483372" y="3815151"/>
          <a:ext cx="20517569" cy="7384163"/>
        </p:xfrm>
        <a:graphic>
          <a:graphicData uri="http://schemas.openxmlformats.org/drawingml/2006/table">
            <a:tbl>
              <a:tblPr firstRow="1" bandRow="1"/>
              <a:tblGrid>
                <a:gridCol w="5750128">
                  <a:extLst>
                    <a:ext uri="{9D8B030D-6E8A-4147-A177-3AD203B41FA5}">
                      <a16:colId xmlns:a16="http://schemas.microsoft.com/office/drawing/2014/main" val="3049132412"/>
                    </a:ext>
                  </a:extLst>
                </a:gridCol>
                <a:gridCol w="4202119">
                  <a:extLst>
                    <a:ext uri="{9D8B030D-6E8A-4147-A177-3AD203B41FA5}">
                      <a16:colId xmlns:a16="http://schemas.microsoft.com/office/drawing/2014/main" val="1715680135"/>
                    </a:ext>
                  </a:extLst>
                </a:gridCol>
                <a:gridCol w="10565322">
                  <a:extLst>
                    <a:ext uri="{9D8B030D-6E8A-4147-A177-3AD203B41FA5}">
                      <a16:colId xmlns:a16="http://schemas.microsoft.com/office/drawing/2014/main" val="2768017709"/>
                    </a:ext>
                  </a:extLst>
                </a:gridCol>
              </a:tblGrid>
              <a:tr h="434950"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Country / </a:t>
                      </a:r>
                      <a:r>
                        <a:rPr lang="fr-BE" sz="3200" b="1" err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Region</a:t>
                      </a:r>
                      <a:endParaRPr lang="en-GB" sz="3200" b="1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Date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>
                      <a:lvl1pPr marL="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08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216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824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432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0400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647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255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48639" algn="l" defTabSz="912160" rtl="0" eaLnBrk="1" latinLnBrk="0" hangingPunct="1">
                        <a:defRPr sz="179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32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Link to Global Gateway</a:t>
                      </a:r>
                      <a:endParaRPr lang="en-GB" sz="3200" b="1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171616"/>
                      </a:solidFill>
                    </a:lnL>
                    <a:lnR w="12700" cmpd="sng">
                      <a:solidFill>
                        <a:srgbClr val="171616"/>
                      </a:solidFill>
                    </a:lnR>
                    <a:lnT w="12700" cmpd="sng">
                      <a:solidFill>
                        <a:srgbClr val="171616"/>
                      </a:solidFill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16330"/>
                  </a:ext>
                </a:extLst>
              </a:tr>
              <a:tr h="1520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Nepal</a:t>
                      </a:r>
                      <a:endParaRPr lang="en-GB" sz="28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May 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Kathmandu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u="sng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Sectors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: to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be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announced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03705"/>
                  </a:ext>
                </a:extLst>
              </a:tr>
              <a:tr h="179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Argentina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Q3/Q4 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Buenos Aires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u="sng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Sectors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: to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be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announced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9273"/>
                  </a:ext>
                </a:extLst>
              </a:tr>
              <a:tr h="174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Ghana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Q2 2024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u="sng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Sectors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: to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be</a:t>
                      </a: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</a:t>
                      </a:r>
                      <a:r>
                        <a:rPr lang="fr-BE" sz="2800" dirty="0" err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announced</a:t>
                      </a:r>
                      <a:endParaRPr lang="en-GB" sz="28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107451"/>
                  </a:ext>
                </a:extLst>
              </a:tr>
              <a:tr h="174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91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9th EU-Nigeria Business Forum</a:t>
                      </a:r>
                      <a:endParaRPr lang="fr-BE" sz="28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171616"/>
                      </a:solidFill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28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43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9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https://eunigeriabusinessforum.com/</a:t>
                      </a:r>
                      <a:endParaRPr lang="en-GB" sz="359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71616"/>
                      </a:solidFill>
                    </a:lnR>
                    <a:lnT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25385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3B9034-0D7D-4F4A-62D7-1A23644DE077}"/>
              </a:ext>
            </a:extLst>
          </p:cNvPr>
          <p:cNvSpPr txBox="1">
            <a:spLocks/>
          </p:cNvSpPr>
          <p:nvPr/>
        </p:nvSpPr>
        <p:spPr>
          <a:xfrm>
            <a:off x="1199431" y="752010"/>
            <a:ext cx="21924811" cy="13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 of 2024 EU Business Fora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901D-DC38-F33F-97A6-20F012F8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09613" marR="0" lvl="2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tabLst/>
              <a:defRPr/>
            </a:pPr>
            <a: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>Thank you</a:t>
            </a: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kumimoji="0" lang="en-GB" sz="6000" b="1" i="0" u="sng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</a:t>
            </a:r>
            <a:endParaRPr lang="en-IE" sz="3200" b="1">
              <a:solidFill>
                <a:srgbClr val="1A53EA"/>
              </a:solidFill>
              <a:latin typeface="Verdana" panose="020B0604030504040204" pitchFamily="34" charset="0"/>
              <a:ea typeface="Verdana" panose="020B060403050404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627C0E-190A-CCAF-698B-FFDCA185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3848986"/>
            <a:ext cx="18242755" cy="6666614"/>
          </a:xfrm>
        </p:spPr>
        <p:txBody>
          <a:bodyPr>
            <a:normAutofit/>
          </a:bodyPr>
          <a:lstStyle/>
          <a:p>
            <a:endParaRPr lang="fr-BE" sz="7200" dirty="0"/>
          </a:p>
          <a:p>
            <a:r>
              <a:rPr lang="fr-BE" sz="7200" dirty="0"/>
              <a:t>THANK YOU</a:t>
            </a:r>
          </a:p>
          <a:p>
            <a:endParaRPr lang="fr-BE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D983-058F-4D84-9B29-2AC262468618}"/>
              </a:ext>
            </a:extLst>
          </p:cNvPr>
          <p:cNvSpPr txBox="1"/>
          <p:nvPr/>
        </p:nvSpPr>
        <p:spPr>
          <a:xfrm>
            <a:off x="13006873" y="12946559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4400" b="1">
                <a:solidFill>
                  <a:srgbClr val="1A53EA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1ECE66-C18B-5EB2-6274-EE23EA2C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12260578"/>
            <a:ext cx="1808674" cy="12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2E8ADFE8694CB47A0ED9AF0A856A" ma:contentTypeVersion="7" ma:contentTypeDescription="Create a new document." ma:contentTypeScope="" ma:versionID="f23003e16627798361a3809341ab20ea">
  <xsd:schema xmlns:xsd="http://www.w3.org/2001/XMLSchema" xmlns:xs="http://www.w3.org/2001/XMLSchema" xmlns:p="http://schemas.microsoft.com/office/2006/metadata/properties" xmlns:ns2="215c848a-c450-4216-b5d7-67c0a3e5a4cf" xmlns:ns3="3261c53a-6e59-4cbd-82f8-37d575d39092" targetNamespace="http://schemas.microsoft.com/office/2006/metadata/properties" ma:root="true" ma:fieldsID="00c4f66429b8f593c4de07d3635416f4" ns2:_="" ns3:_="">
    <xsd:import namespace="215c848a-c450-4216-b5d7-67c0a3e5a4cf"/>
    <xsd:import namespace="3261c53a-6e59-4cbd-82f8-37d575d39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c848a-c450-4216-b5d7-67c0a3e5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1c53a-6e59-4cbd-82f8-37d575d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69CE4A-B2B0-4979-9E37-7ECA2EC792F7}">
  <ds:schemaRefs>
    <ds:schemaRef ds:uri="215c848a-c450-4216-b5d7-67c0a3e5a4cf"/>
    <ds:schemaRef ds:uri="3261c53a-6e59-4cbd-82f8-37d575d39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12E08C-2025-461A-818E-17BDF9C97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B7604-DADB-44B7-9C65-3E2E7755E563}">
  <ds:schemaRefs>
    <ds:schemaRef ds:uri="http://purl.org/dc/terms/"/>
    <ds:schemaRef ds:uri="3261c53a-6e59-4cbd-82f8-37d575d3909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5c848a-c450-4216-b5d7-67c0a3e5a4c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896</Words>
  <Application>Microsoft Office PowerPoint</Application>
  <PresentationFormat>Custom</PresentationFormat>
  <Paragraphs>121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Verdana</vt:lpstr>
      <vt:lpstr>Wingdings</vt:lpstr>
      <vt:lpstr>Office Theme</vt:lpstr>
      <vt:lpstr>1_Office Theme</vt:lpstr>
      <vt:lpstr>Engaging with the private sector in Global Gateway</vt:lpstr>
      <vt:lpstr>PowerPoint Presentation</vt:lpstr>
      <vt:lpstr>PowerPoint Presentation</vt:lpstr>
      <vt:lpstr>Global Gateway and the private sector</vt:lpstr>
      <vt:lpstr>PowerPoint Presentation</vt:lpstr>
      <vt:lpstr>PowerPoint Presentation</vt:lpstr>
      <vt:lpstr>PowerPoint Presentation</vt:lpstr>
      <vt:lpstr>PowerPoint Presentation</vt:lpstr>
      <vt:lpstr>Thank you  INTPA-GLOBAL-GATEWAY@ec.europa.eu 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 Gwenaelle (INTPA)</dc:creator>
  <cp:lastModifiedBy>MARAZOPOULOS Christos (INTPA)</cp:lastModifiedBy>
  <cp:revision>22</cp:revision>
  <cp:lastPrinted>2023-11-08T16:36:05Z</cp:lastPrinted>
  <dcterms:created xsi:type="dcterms:W3CDTF">2021-11-10T13:16:55Z</dcterms:created>
  <dcterms:modified xsi:type="dcterms:W3CDTF">2023-11-27T12:32:49Z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0x01010048392E8ADFE8694CB47A0ED9AF0A856A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2023-04-20T11:43:27Z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a1252c34-74f0-4b14-8ae0-6bc9e3f03427</vt:lpwstr>
  </property>
  <property fmtid="{D5CDD505-2E9C-101B-9397-08002B2CF9AE}" pid="10" name="MSIP_Label_6bd9ddd1-4d20-43f6-abfa-fc3c07406f94_ContentBits">
    <vt:lpwstr>0</vt:lpwstr>
  </property>
</Properties>
</file>