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36" r:id="rId5"/>
  </p:sldMasterIdLst>
  <p:notesMasterIdLst>
    <p:notesMasterId r:id="rId14"/>
  </p:notesMasterIdLst>
  <p:handoutMasterIdLst>
    <p:handoutMasterId r:id="rId15"/>
  </p:handoutMasterIdLst>
  <p:sldIdLst>
    <p:sldId id="1368" r:id="rId6"/>
    <p:sldId id="1369" r:id="rId7"/>
    <p:sldId id="1370" r:id="rId8"/>
    <p:sldId id="1371" r:id="rId9"/>
    <p:sldId id="1372" r:id="rId10"/>
    <p:sldId id="1373" r:id="rId11"/>
    <p:sldId id="1374" r:id="rId12"/>
    <p:sldId id="1364" r:id="rId13"/>
  </p:sldIdLst>
  <p:sldSz cx="24323675" cy="13716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/>
        </p14:section>
        <p14:section name="Internal pages" id="{7441D39D-2AAE-4B9F-AA88-0EFA3D61CE2F}">
          <p14:sldIdLst>
            <p14:sldId id="1368"/>
            <p14:sldId id="1369"/>
            <p14:sldId id="1370"/>
            <p14:sldId id="1371"/>
            <p14:sldId id="1372"/>
            <p14:sldId id="1373"/>
            <p14:sldId id="1374"/>
            <p14:sldId id="1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842EAE-A65A-3A0E-F9B3-16D125CC6B43}" name="BOGDAN Danijela (INTPA)" initials="B(" userId="S::danijela.bogdan@ec.europa.eu::c406d433-d497-4aba-8d8c-fe7669c795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E Gwenaelle (DEVCO-EXT)" initials="CG(" lastIdx="1" clrIdx="0">
    <p:extLst>
      <p:ext uri="{19B8F6BF-5375-455C-9EA6-DF929625EA0E}">
        <p15:presenceInfo xmlns:p15="http://schemas.microsoft.com/office/powerpoint/2012/main" userId="S-1-5-21-1606980848-2025429265-839522115-123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A6"/>
    <a:srgbClr val="1A53EA"/>
    <a:srgbClr val="00125C"/>
    <a:srgbClr val="FFCC02"/>
    <a:srgbClr val="FF5C55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512" autoAdjust="0"/>
  </p:normalViewPr>
  <p:slideViewPr>
    <p:cSldViewPr snapToGrid="0">
      <p:cViewPr varScale="1">
        <p:scale>
          <a:sx n="47" d="100"/>
          <a:sy n="47" d="100"/>
        </p:scale>
        <p:origin x="1122" y="78"/>
      </p:cViewPr>
      <p:guideLst>
        <p:guide orient="horz" pos="4297"/>
        <p:guide pos="763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6" d="100"/>
        <a:sy n="86" d="100"/>
      </p:scale>
      <p:origin x="0" y="-196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579D-E903-4AB5-965E-F64C602FACC6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5075"/>
            <a:ext cx="59055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C37F2-CDEA-4FDC-9B1F-71094AC0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C37F2-CDEA-4FDC-9B1F-71094AC0C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3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FC37F2-CDEA-4FDC-9B1F-71094AC0C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86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A947E-1370-402E-A230-A33E9CFF826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87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703466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03466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703466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35644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35644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35644" y="9148178"/>
            <a:ext cx="4567822" cy="4567822"/>
          </a:xfrm>
        </p:spPr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BAF08B6-9D83-AC2B-4C50-28AB482E4F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7822" y="12534"/>
            <a:ext cx="4567822" cy="4567822"/>
          </a:xfrm>
          <a:ln>
            <a:noFill/>
          </a:ln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B6905-4D4A-E067-1B81-92551FA318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7822" y="4580356"/>
            <a:ext cx="4567822" cy="4567822"/>
          </a:xfrm>
        </p:spPr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56824DE-2FAC-4A19-C391-C42CF6767A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7822" y="9148178"/>
            <a:ext cx="4567822" cy="4567822"/>
          </a:xfrm>
          <a:ln>
            <a:noFill/>
          </a:ln>
        </p:spPr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B612C7A-9FA7-EF87-35C0-8E24534369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068"/>
            <a:ext cx="4567822" cy="4567822"/>
          </a:xfrm>
        </p:spPr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A07D87-1B1B-8CAC-C98C-0EFCEC166B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592890"/>
            <a:ext cx="4567822" cy="4567822"/>
          </a:xfrm>
          <a:ln>
            <a:noFill/>
          </a:ln>
        </p:spPr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047D2D-DF06-6F1F-D989-55B287E47D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9160712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1407607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362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99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4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401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5284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09182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502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92710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9704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42772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9910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0655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264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26845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97326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956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73686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41219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0595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3745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9659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993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1315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258561167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98944894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904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  <p:sldLayoutId id="2147483857" r:id="rId27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hf sldNum="0"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INTPA-GLOBAL-GATEWAY@ec.europa.eu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03280" y="1736724"/>
            <a:ext cx="18242756" cy="4775200"/>
          </a:xfrm>
        </p:spPr>
        <p:txBody>
          <a:bodyPr/>
          <a:lstStyle/>
          <a:p>
            <a:r>
              <a:rPr lang="en-GB" dirty="0"/>
              <a:t>Global Gateway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0460" y="7204076"/>
            <a:ext cx="19968396" cy="33115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Luc </a:t>
            </a:r>
            <a:r>
              <a:rPr lang="en-GB" dirty="0" err="1"/>
              <a:t>Bagur</a:t>
            </a:r>
            <a:endParaRPr lang="en-GB" dirty="0"/>
          </a:p>
          <a:p>
            <a:r>
              <a:rPr lang="en-GB" dirty="0"/>
              <a:t>Director for Sustainable Development Policy and Coordination</a:t>
            </a:r>
          </a:p>
          <a:p>
            <a:r>
              <a:rPr lang="en-GB" dirty="0"/>
              <a:t>European Commission, DG INTPA</a:t>
            </a:r>
          </a:p>
          <a:p>
            <a:endParaRPr lang="en-GB" dirty="0"/>
          </a:p>
          <a:p>
            <a:r>
              <a:rPr lang="en-GB" dirty="0"/>
              <a:t>Thursday, 30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174256" y="12458700"/>
            <a:ext cx="621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</a:t>
            </a:r>
            <a:r>
              <a:rPr kumimoji="0" lang="en-IE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TeamEurope</a:t>
            </a:r>
            <a:r>
              <a:rPr kumimoji="0" lang="en-IE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 #</a:t>
            </a:r>
            <a:r>
              <a:rPr kumimoji="0" lang="en-IE" sz="3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GlobalGateway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802040504020204" pitchFamily="34" charset="0"/>
              <a:ea typeface="Noto Sans" panose="020B0802040504020204" pitchFamily="34" charset="0"/>
              <a:cs typeface="Noto Sans" panose="020B08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496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2259226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5400" b="1" i="0" u="none" strike="noStrike" kern="1200" cap="none" spc="0" normalizeH="0" baseline="0" noProof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9D168EF9-848B-61A6-592D-C6DF37A88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" y="1237356"/>
            <a:ext cx="9760930" cy="10883479"/>
          </a:xfrm>
          <a:prstGeom prst="rect">
            <a:avLst/>
          </a:prstGeom>
          <a:ln>
            <a:noFill/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DA5676-7676-3B75-1684-D44DA183D1E8}"/>
              </a:ext>
            </a:extLst>
          </p:cNvPr>
          <p:cNvSpPr txBox="1">
            <a:spLocks/>
          </p:cNvSpPr>
          <p:nvPr/>
        </p:nvSpPr>
        <p:spPr>
          <a:xfrm>
            <a:off x="11171584" y="4530557"/>
            <a:ext cx="11772216" cy="3950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824319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“The </a:t>
            </a:r>
            <a:r>
              <a:rPr kumimoji="0" lang="en-US" sz="5400" b="1" i="1" u="none" strike="noStrike" kern="1200" cap="none" spc="0" normalizeH="0" baseline="0" noProof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Strategy</a:t>
            </a: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n-US" sz="5400" b="0" i="1" u="none" strike="noStrike" kern="120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 a template for how Europe can build more resilient connections with the world.”</a:t>
            </a:r>
            <a:endParaRPr kumimoji="0" lang="en-GB" sz="5400" b="0" i="1" u="none" strike="noStrike" kern="1200" cap="none" spc="0" normalizeH="0" baseline="0" noProof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8BE12F-7C44-A9C8-F38D-1F77E7CF279A}"/>
              </a:ext>
            </a:extLst>
          </p:cNvPr>
          <p:cNvSpPr txBox="1"/>
          <p:nvPr/>
        </p:nvSpPr>
        <p:spPr>
          <a:xfrm>
            <a:off x="13855149" y="7679593"/>
            <a:ext cx="8189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Ursula von der Leyen</a:t>
            </a:r>
            <a:r>
              <a:rPr kumimoji="0" lang="en-IE" sz="3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</a:p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President of the European Commission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F1BCB-0D99-2D0A-4F5A-79AC2CAEFFC2}"/>
              </a:ext>
            </a:extLst>
          </p:cNvPr>
          <p:cNvSpPr txBox="1"/>
          <p:nvPr/>
        </p:nvSpPr>
        <p:spPr>
          <a:xfrm>
            <a:off x="12598311" y="12687657"/>
            <a:ext cx="113168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</p:spTree>
    <p:extLst>
      <p:ext uri="{BB962C8B-B14F-4D97-AF65-F5344CB8AC3E}">
        <p14:creationId xmlns:p14="http://schemas.microsoft.com/office/powerpoint/2010/main" val="8081631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277684" y="1823041"/>
            <a:ext cx="2304599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– what is it ?</a:t>
            </a:r>
            <a:endParaRPr kumimoji="0" lang="en-IE" sz="44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599808-9B85-8A0C-7955-EC1778D3452D}"/>
              </a:ext>
            </a:extLst>
          </p:cNvPr>
          <p:cNvSpPr txBox="1">
            <a:spLocks/>
          </p:cNvSpPr>
          <p:nvPr/>
        </p:nvSpPr>
        <p:spPr>
          <a:xfrm>
            <a:off x="1012371" y="3163825"/>
            <a:ext cx="23045991" cy="982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080" marR="0" lvl="0" indent="-456080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Value-based, positive offer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partner countries</a:t>
            </a:r>
          </a:p>
          <a:p>
            <a:pPr marL="456080" marR="0" lvl="0" indent="-456080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2030 Agenda and the SDGs</a:t>
            </a:r>
          </a:p>
          <a:p>
            <a:pPr marL="456080" marR="0" lvl="0" indent="-456080" algn="l" defTabSz="1824319" rtl="0" eaLnBrk="1" fontAlgn="auto" latinLnBrk="0" hangingPunct="1">
              <a:lnSpc>
                <a:spcPct val="113999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Needs of partner countries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a stronger assessment of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EU’s strategic interests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6080" marR="0" lvl="0" indent="-456080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Team Europe approach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mainly through Team Europe Initiatives</a:t>
            </a:r>
          </a:p>
          <a:p>
            <a:pPr marL="1368240" marR="0" lvl="1" indent="-456080" algn="l" defTabSz="1824319" rtl="0" eaLnBrk="1" fontAlgn="auto" latinLnBrk="0" hangingPunct="1">
              <a:lnSpc>
                <a:spcPct val="113999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802" b="0" i="0" u="none" strike="noStrike" kern="1200" cap="none" spc="0" normalizeH="0" baseline="0" noProof="0" dirty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EC, EIB, EBRD; all relevant ministries, development agencies, development finance institutions, export credit agencies, private sector</a:t>
            </a:r>
            <a:endParaRPr kumimoji="0" lang="en-US" sz="4788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6080" marR="0" lvl="0" indent="-456080" algn="l" defTabSz="1824319" rtl="0" eaLnBrk="1" fontAlgn="auto" latinLnBrk="0" hangingPunct="1">
              <a:lnSpc>
                <a:spcPct val="113999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Whole-of-government approach </a:t>
            </a:r>
          </a:p>
          <a:p>
            <a:pPr marL="456080" marR="0" lvl="0" indent="-456080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FFCC02"/>
              </a:buClr>
              <a:buSzPct val="9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Mobilise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Arial"/>
                <a:ea typeface="Verdana"/>
                <a:cs typeface="Arial"/>
              </a:rPr>
              <a:t> up to EUR 300 billion of investments</a:t>
            </a:r>
          </a:p>
          <a:p>
            <a:pPr marL="455930" marR="0" lvl="0" indent="-455930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455930" marR="0" lvl="0" indent="-455930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455930" marR="0" lvl="0" indent="-455930" algn="l" defTabSz="182431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455930" marR="0" lvl="0" indent="-455930" algn="l" defTabSz="182431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455930" marR="0" lvl="0" indent="-455930" algn="l" defTabSz="182431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</p:spTree>
    <p:extLst>
      <p:ext uri="{BB962C8B-B14F-4D97-AF65-F5344CB8AC3E}">
        <p14:creationId xmlns:p14="http://schemas.microsoft.com/office/powerpoint/2010/main" val="628098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10017B1-6B52-22BF-58D6-97DBABF4FCAF}"/>
              </a:ext>
            </a:extLst>
          </p:cNvPr>
          <p:cNvSpPr/>
          <p:nvPr/>
        </p:nvSpPr>
        <p:spPr>
          <a:xfrm>
            <a:off x="0" y="4883521"/>
            <a:ext cx="4870227" cy="485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F9866FD-531C-C814-1436-73425005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9738132" y="-12905"/>
            <a:ext cx="5132744" cy="48957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13D8CDC-C412-04B2-EC50-514ED115EF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42504" y="-12905"/>
            <a:ext cx="4947164" cy="491001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9395E7-5CA4-588C-CE69-3A0BE7577A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0226" y="-2614"/>
            <a:ext cx="4870226" cy="48957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577F02-4DA0-A0F7-1C0F-0CA1A1563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7099" y="-40722"/>
            <a:ext cx="4831827" cy="4928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47D543-819B-FA83-C8F1-48D10915C3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1"/>
            <a:ext cx="4870226" cy="4873148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886DA13-E0BF-7881-FBAF-C64ED9F79B48}"/>
              </a:ext>
            </a:extLst>
          </p:cNvPr>
          <p:cNvSpPr/>
          <p:nvPr/>
        </p:nvSpPr>
        <p:spPr>
          <a:xfrm>
            <a:off x="14610678" y="4883263"/>
            <a:ext cx="4864669" cy="4856658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2362F3-DD42-4901-95D3-29C59E5287BD}"/>
              </a:ext>
            </a:extLst>
          </p:cNvPr>
          <p:cNvSpPr/>
          <p:nvPr/>
        </p:nvSpPr>
        <p:spPr>
          <a:xfrm>
            <a:off x="4859281" y="4883521"/>
            <a:ext cx="4879621" cy="48564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3B3A41-70A6-E7DD-CA20-64E359B5763B}"/>
              </a:ext>
            </a:extLst>
          </p:cNvPr>
          <p:cNvSpPr txBox="1"/>
          <p:nvPr/>
        </p:nvSpPr>
        <p:spPr>
          <a:xfrm>
            <a:off x="5095557" y="5407426"/>
            <a:ext cx="4414008" cy="3754244"/>
          </a:xfrm>
          <a:prstGeom prst="rect">
            <a:avLst/>
          </a:prstGeom>
          <a:noFill/>
        </p:spPr>
        <p:txBody>
          <a:bodyPr wrap="square" lIns="0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Climate and energy</a:t>
            </a:r>
            <a:endParaRPr kumimoji="0" lang="en-150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 will support investments and rules paving the way to the clean energy transition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03BB45-B20D-3FBA-46B1-79FBAA185A0A}"/>
              </a:ext>
            </a:extLst>
          </p:cNvPr>
          <p:cNvSpPr txBox="1"/>
          <p:nvPr/>
        </p:nvSpPr>
        <p:spPr>
          <a:xfrm>
            <a:off x="288563" y="5454357"/>
            <a:ext cx="4427136" cy="2704156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Digital</a:t>
            </a:r>
            <a:endParaRPr kumimoji="0" lang="en-150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 will support open and secure internet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377BE7-AFF7-53CE-D7E8-CC7AE2712D7C}"/>
              </a:ext>
            </a:extLst>
          </p:cNvPr>
          <p:cNvSpPr txBox="1"/>
          <p:nvPr/>
        </p:nvSpPr>
        <p:spPr>
          <a:xfrm>
            <a:off x="14800389" y="5407426"/>
            <a:ext cx="4642115" cy="4023743"/>
          </a:xfrm>
          <a:prstGeom prst="rect">
            <a:avLst/>
          </a:prstGeom>
          <a:noFill/>
        </p:spPr>
        <p:txBody>
          <a:bodyPr wrap="square" lIns="0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Education and research</a:t>
            </a:r>
            <a:endParaRPr kumimoji="0" lang="en-150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-1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 will invest in </a:t>
            </a:r>
            <a:endParaRPr kumimoji="0" lang="en-150" sz="3200" b="0" i="0" u="none" strike="noStrike" kern="0" cap="none" spc="-1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-1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high quality education, with a focus on girls </a:t>
            </a:r>
            <a:endParaRPr kumimoji="0" lang="en-150" sz="3200" b="0" i="0" u="none" strike="noStrike" kern="0" cap="none" spc="-1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-1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women and vulnerable groups</a:t>
            </a:r>
            <a:endParaRPr kumimoji="0" lang="en-GB" sz="3200" b="0" i="0" u="none" strike="noStrike" kern="0" cap="none" spc="-1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C2877D5-3CCA-9ED7-E29C-AEA64312CDEB}"/>
              </a:ext>
            </a:extLst>
          </p:cNvPr>
          <p:cNvSpPr/>
          <p:nvPr/>
        </p:nvSpPr>
        <p:spPr>
          <a:xfrm>
            <a:off x="9734895" y="4883521"/>
            <a:ext cx="4875784" cy="48564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C6427F-3146-63E7-D176-451088A3E416}"/>
              </a:ext>
            </a:extLst>
          </p:cNvPr>
          <p:cNvSpPr txBox="1"/>
          <p:nvPr/>
        </p:nvSpPr>
        <p:spPr>
          <a:xfrm>
            <a:off x="9870137" y="5454357"/>
            <a:ext cx="4533127" cy="3229200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Transport</a:t>
            </a:r>
            <a:endParaRPr kumimoji="0" lang="en-150" sz="3200" b="1" i="0" u="none" strike="noStrike" kern="0" cap="none" spc="0" normalizeH="0" baseline="0" noProof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 will support all modes of green, smart and safe transport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00125C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1C4EDE9-EF91-FE5C-5F17-AD4246C67DB9}"/>
              </a:ext>
            </a:extLst>
          </p:cNvPr>
          <p:cNvGrpSpPr/>
          <p:nvPr/>
        </p:nvGrpSpPr>
        <p:grpSpPr>
          <a:xfrm>
            <a:off x="12187797" y="10355486"/>
            <a:ext cx="3993421" cy="2720313"/>
            <a:chOff x="12219080" y="10721576"/>
            <a:chExt cx="3456000" cy="2354223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8B596-81EC-47E4-5A19-042596A76DCB}"/>
                </a:ext>
              </a:extLst>
            </p:cNvPr>
            <p:cNvSpPr/>
            <p:nvPr/>
          </p:nvSpPr>
          <p:spPr>
            <a:xfrm>
              <a:off x="12219080" y="12244802"/>
              <a:ext cx="345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Green </a:t>
              </a:r>
              <a:endParaRPr kumimoji="0" lang="en-150" sz="2400" b="0" i="0" u="none" strike="noStrike" kern="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and clean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31C3C99-416E-D671-B1CA-A8D86785D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3080" y="10721576"/>
              <a:ext cx="1188000" cy="1303293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E4AFE69-5DEF-6F46-22B0-608426D28178}"/>
              </a:ext>
            </a:extLst>
          </p:cNvPr>
          <p:cNvGrpSpPr/>
          <p:nvPr/>
        </p:nvGrpSpPr>
        <p:grpSpPr>
          <a:xfrm>
            <a:off x="16204777" y="10308580"/>
            <a:ext cx="3993421" cy="2767219"/>
            <a:chOff x="15968592" y="10680983"/>
            <a:chExt cx="3456000" cy="239481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8FAA0ED-5E0A-CC95-57EC-AFB882A39D4B}"/>
                </a:ext>
              </a:extLst>
            </p:cNvPr>
            <p:cNvSpPr/>
            <p:nvPr/>
          </p:nvSpPr>
          <p:spPr>
            <a:xfrm>
              <a:off x="15968592" y="12244802"/>
              <a:ext cx="345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Security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focused</a:t>
              </a: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7005BDA-BCCB-EBD4-A30A-CFAF07B9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66592" y="10680983"/>
              <a:ext cx="1260000" cy="1384478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09B4AEA-E197-520E-3177-3BAFBAB1CAE7}"/>
              </a:ext>
            </a:extLst>
          </p:cNvPr>
          <p:cNvGrpSpPr/>
          <p:nvPr/>
        </p:nvGrpSpPr>
        <p:grpSpPr>
          <a:xfrm>
            <a:off x="20221757" y="10332668"/>
            <a:ext cx="3994234" cy="2743131"/>
            <a:chOff x="19922862" y="10701829"/>
            <a:chExt cx="3456704" cy="237397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F84346B-4535-D49A-8514-059ECF85AC11}"/>
                </a:ext>
              </a:extLst>
            </p:cNvPr>
            <p:cNvSpPr/>
            <p:nvPr/>
          </p:nvSpPr>
          <p:spPr>
            <a:xfrm>
              <a:off x="19922862" y="12244802"/>
              <a:ext cx="34567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Catalysing private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sector investment</a:t>
              </a: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E14BF42A-F955-0ADA-6003-6038E61F6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9214" y="10701829"/>
              <a:ext cx="1224000" cy="1342787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A3E49D8-C4F8-8A82-F9B7-8AEA3E48A398}"/>
              </a:ext>
            </a:extLst>
          </p:cNvPr>
          <p:cNvGrpSpPr/>
          <p:nvPr/>
        </p:nvGrpSpPr>
        <p:grpSpPr>
          <a:xfrm>
            <a:off x="8170817" y="10289861"/>
            <a:ext cx="3993421" cy="2785938"/>
            <a:chOff x="8301577" y="10664783"/>
            <a:chExt cx="3456000" cy="241101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A759B1E-BD27-B6E2-85CC-A89ED5F073CB}"/>
                </a:ext>
              </a:extLst>
            </p:cNvPr>
            <p:cNvSpPr/>
            <p:nvPr/>
          </p:nvSpPr>
          <p:spPr>
            <a:xfrm>
              <a:off x="8301577" y="12244802"/>
              <a:ext cx="345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Equal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partnerships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0CF2BD78-83FD-D41F-7698-0CCAE5709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5577" y="10664783"/>
              <a:ext cx="1188000" cy="1416878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8459A25-AF16-8676-E660-86AD6171AD8D}"/>
              </a:ext>
            </a:extLst>
          </p:cNvPr>
          <p:cNvGrpSpPr/>
          <p:nvPr/>
        </p:nvGrpSpPr>
        <p:grpSpPr>
          <a:xfrm>
            <a:off x="4153837" y="10332944"/>
            <a:ext cx="3993421" cy="2742855"/>
            <a:chOff x="4338906" y="10702068"/>
            <a:chExt cx="3456000" cy="2373731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A2B69CD-27AC-4A7C-818C-DB4A9AF12850}"/>
                </a:ext>
              </a:extLst>
            </p:cNvPr>
            <p:cNvSpPr/>
            <p:nvPr/>
          </p:nvSpPr>
          <p:spPr>
            <a:xfrm>
              <a:off x="4338906" y="12244802"/>
              <a:ext cx="345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Good governance </a:t>
              </a:r>
              <a:endParaRPr kumimoji="0" lang="en-150" sz="2400" b="0" i="0" u="none" strike="noStrike" kern="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and transparency</a:t>
              </a:r>
            </a:p>
          </p:txBody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569DF9C-83C7-929A-9181-63617008B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097" y="10702068"/>
              <a:ext cx="1221619" cy="134230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A6F0CF-E071-A071-DCC4-A73C6249C61D}"/>
              </a:ext>
            </a:extLst>
          </p:cNvPr>
          <p:cNvGrpSpPr/>
          <p:nvPr/>
        </p:nvGrpSpPr>
        <p:grpSpPr>
          <a:xfrm>
            <a:off x="136857" y="10404158"/>
            <a:ext cx="3993421" cy="2671641"/>
            <a:chOff x="741405" y="10763698"/>
            <a:chExt cx="3456000" cy="231210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964EB48-879B-7138-EA92-846E9CFD6A5D}"/>
                </a:ext>
              </a:extLst>
            </p:cNvPr>
            <p:cNvSpPr/>
            <p:nvPr/>
          </p:nvSpPr>
          <p:spPr>
            <a:xfrm>
              <a:off x="741405" y="12244802"/>
              <a:ext cx="345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Democratic values </a:t>
              </a:r>
              <a:endParaRPr kumimoji="0" lang="en-150" sz="2400" b="0" i="0" u="none" strike="noStrike" kern="0" cap="none" spc="0" normalizeH="0" baseline="0" noProof="0">
                <a:ln>
                  <a:noFill/>
                </a:ln>
                <a:solidFill>
                  <a:srgbClr val="00125C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srgbClr val="00125C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and high standards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0950CAD-6D2C-39FA-22C5-8A7D39B2E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881" y="10763698"/>
              <a:ext cx="1219048" cy="1219048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08B1B92-B18E-736B-AB6C-17FBA09FA789}"/>
              </a:ext>
            </a:extLst>
          </p:cNvPr>
          <p:cNvSpPr/>
          <p:nvPr/>
        </p:nvSpPr>
        <p:spPr>
          <a:xfrm>
            <a:off x="19453448" y="4883264"/>
            <a:ext cx="4896131" cy="4856657"/>
          </a:xfrm>
          <a:prstGeom prst="rect">
            <a:avLst/>
          </a:prstGeom>
          <a:solidFill>
            <a:srgbClr val="FF5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7A2FB8-F038-0A22-CD7F-D8E0EE06FF38}"/>
              </a:ext>
            </a:extLst>
          </p:cNvPr>
          <p:cNvSpPr txBox="1"/>
          <p:nvPr/>
        </p:nvSpPr>
        <p:spPr>
          <a:xfrm>
            <a:off x="19719356" y="5453675"/>
            <a:ext cx="4630224" cy="3229200"/>
          </a:xfrm>
          <a:prstGeom prst="rect">
            <a:avLst/>
          </a:prstGeom>
          <a:noFill/>
        </p:spPr>
        <p:txBody>
          <a:bodyPr wrap="square" tIns="18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Health</a:t>
            </a:r>
            <a:endParaRPr kumimoji="0" lang="en-150" sz="3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IE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EU will help strengthen supply chains and local vaccines production</a:t>
            </a: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860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F7599808-9B85-8A0C-7955-EC1778D3452D}"/>
              </a:ext>
            </a:extLst>
          </p:cNvPr>
          <p:cNvSpPr txBox="1">
            <a:spLocks/>
          </p:cNvSpPr>
          <p:nvPr/>
        </p:nvSpPr>
        <p:spPr>
          <a:xfrm>
            <a:off x="1170610" y="3614368"/>
            <a:ext cx="22424738" cy="93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270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9000"/>
              </a:spcAft>
              <a:buClr>
                <a:srgbClr val="FFCC02"/>
              </a:buClr>
              <a:buSzPct val="80000"/>
              <a:buFont typeface="Wingdings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Mix of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grants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concessional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loans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guarantees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de-risk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private sector investments </a:t>
            </a:r>
          </a:p>
          <a:p>
            <a:pPr marL="527050" marR="0" lvl="0" indent="-5270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9000"/>
              </a:spcAft>
              <a:buClr>
                <a:srgbClr val="FFCC02"/>
              </a:buClr>
              <a:buSzPct val="80000"/>
              <a:buFont typeface="Wingdings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Combined with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operational tools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such as technical assistance, policy and economic dialogue, trade and investment agreements and standardization to create better conditions for quality investments </a:t>
            </a:r>
          </a:p>
          <a:p>
            <a:pPr marL="527050" marR="0" lvl="0" indent="-527050" algn="l" defTabSz="914400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9000"/>
              </a:spcAft>
              <a:buClr>
                <a:srgbClr val="FFCC02"/>
              </a:buClr>
              <a:buSzPct val="80000"/>
              <a:buFont typeface="Wingdings" charset="2"/>
              <a:buChar char="v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8B8A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Private sector participation is key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– they bring private capital – which we can embed in broader support such as policy reform, standards, training,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D15CE-ADB9-4C71-ACE6-1A8971DD09FD}"/>
              </a:ext>
            </a:extLst>
          </p:cNvPr>
          <p:cNvSpPr txBox="1">
            <a:spLocks/>
          </p:cNvSpPr>
          <p:nvPr/>
        </p:nvSpPr>
        <p:spPr>
          <a:xfrm>
            <a:off x="1170609" y="1729424"/>
            <a:ext cx="2315306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defTabSz="1824319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</a:t>
            </a:r>
            <a:r>
              <a:rPr kumimoji="0" lang="fr-B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is</a:t>
            </a:r>
            <a:r>
              <a:rPr kumimoji="0" lang="fr-BE" sz="4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Global Gateway </a:t>
            </a:r>
            <a:r>
              <a:rPr kumimoji="0" lang="fr-B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implemented</a:t>
            </a:r>
            <a:r>
              <a:rPr kumimoji="0" lang="fr-BE" sz="4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? </a:t>
            </a:r>
            <a:endParaRPr kumimoji="0" lang="en-IE" sz="44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642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410424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2284242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defTabSz="1824319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cap="none" spc="0" normalizeH="0" baseline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400" b="1" i="0" u="none" strike="noStrike" kern="1200" cap="none" spc="0" normalizeH="0" baseline="0" noProof="0" dirty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Global Gateway </a:t>
            </a:r>
            <a:r>
              <a:rPr kumimoji="0" lang="fr-BE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Governance</a:t>
            </a:r>
            <a:endParaRPr kumimoji="0" lang="en-IE" sz="4400" b="1" i="0" u="none" strike="noStrike" kern="1200" cap="none" spc="0" normalizeH="0" baseline="0" noProof="0" dirty="0">
              <a:ln>
                <a:noFill/>
              </a:ln>
              <a:solidFill>
                <a:srgbClr val="1A53EA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kumimoji="0" lang="en-150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B433D-1570-9727-AC35-BA6EF8AE342D}"/>
              </a:ext>
            </a:extLst>
          </p:cNvPr>
          <p:cNvSpPr txBox="1">
            <a:spLocks/>
          </p:cNvSpPr>
          <p:nvPr/>
        </p:nvSpPr>
        <p:spPr>
          <a:xfrm>
            <a:off x="12508109" y="4617048"/>
            <a:ext cx="10898332" cy="774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9613" marR="0" lvl="0" indent="-709613" algn="l" defTabSz="1824319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0"/>
              </a:spcAft>
              <a:buClr>
                <a:srgbClr val="CC0000"/>
              </a:buClr>
              <a:buSzPct val="80000"/>
              <a:buFont typeface="Wingdings" charset="2"/>
              <a:buChar char="v"/>
              <a:tabLst/>
              <a:defRPr/>
            </a:pPr>
            <a:endParaRPr kumimoji="0" lang="en-IE" sz="4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1D1249B-A1A3-F456-C475-797D037E96F0}"/>
              </a:ext>
            </a:extLst>
          </p:cNvPr>
          <p:cNvSpPr txBox="1">
            <a:spLocks/>
          </p:cNvSpPr>
          <p:nvPr/>
        </p:nvSpPr>
        <p:spPr>
          <a:xfrm>
            <a:off x="1347656" y="3614812"/>
            <a:ext cx="21628361" cy="936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>
            <a:lvl1pPr marL="527050" indent="-52705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4800"/>
              </a:spcAft>
              <a:buClr>
                <a:srgbClr val="CC0000"/>
              </a:buClr>
              <a:buSzPct val="80000"/>
              <a:buFont typeface="Wingdings" charset="2"/>
              <a:buChar char="v"/>
              <a:defRPr sz="4000" i="0">
                <a:solidFill>
                  <a:srgbClr val="003366"/>
                </a:solidFill>
              </a:defRPr>
            </a:lvl1pPr>
            <a:lvl2pPr marL="1485900" indent="-5715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4000" b="1">
                <a:solidFill>
                  <a:srgbClr val="0F5494"/>
                </a:solidFill>
              </a:defRPr>
            </a:lvl2pPr>
            <a:lvl3pPr marL="2286000" indent="-4572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0F5494"/>
                </a:solidFill>
              </a:defRPr>
            </a:lvl3pPr>
            <a:lvl4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latin typeface="Arial" charset="0"/>
              </a:defRPr>
            </a:lvl4pPr>
            <a:lvl5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5pPr>
            <a:lvl6pPr marL="50292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6pPr>
            <a:lvl7pPr marL="59436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7pPr>
            <a:lvl8pPr marL="68580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8pPr>
            <a:lvl9pPr marL="7772400" indent="-457200" fontAlgn="base">
              <a:spcBef>
                <a:spcPct val="20000"/>
              </a:spcBef>
              <a:spcAft>
                <a:spcPct val="0"/>
              </a:spcAft>
              <a:buChar char="»"/>
              <a:defRPr sz="4000">
                <a:latin typeface="Arial" charset="0"/>
              </a:defRPr>
            </a:lvl9pPr>
          </a:lstStyle>
          <a:p>
            <a:pPr marL="709613" marR="0" lvl="0" indent="-709613" algn="l" defTabSz="457200" rtl="0" eaLnBrk="0" fontAlgn="base" latinLnBrk="0" hangingPunct="0">
              <a:lnSpc>
                <a:spcPct val="113000"/>
              </a:lnSpc>
              <a:spcBef>
                <a:spcPts val="0"/>
              </a:spcBef>
              <a:spcAft>
                <a:spcPts val="3000"/>
              </a:spcAft>
              <a:buClr>
                <a:srgbClr val="CC0000"/>
              </a:buClr>
              <a:buSzPct val="80000"/>
              <a:buFont typeface="Wingdings" charset="2"/>
              <a:buChar char="v"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18A704-8EF6-71C7-32FB-15323988B500}"/>
              </a:ext>
            </a:extLst>
          </p:cNvPr>
          <p:cNvGrpSpPr/>
          <p:nvPr/>
        </p:nvGrpSpPr>
        <p:grpSpPr>
          <a:xfrm>
            <a:off x="1590261" y="3998949"/>
            <a:ext cx="18071869" cy="8365969"/>
            <a:chOff x="1343176" y="1999623"/>
            <a:chExt cx="9497762" cy="29591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8D197A-E580-0EE5-9907-760FC561FE25}"/>
                </a:ext>
              </a:extLst>
            </p:cNvPr>
            <p:cNvSpPr/>
            <p:nvPr/>
          </p:nvSpPr>
          <p:spPr>
            <a:xfrm>
              <a:off x="1348257" y="3498841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rgbClr val="8F4099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Civil society 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rgbClr val="8F409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Dialogue with civil society will build on existing platforms 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D91317-33DB-95B6-628A-E38EB2B0AD30}"/>
                </a:ext>
              </a:extLst>
            </p:cNvPr>
            <p:cNvSpPr/>
            <p:nvPr/>
          </p:nvSpPr>
          <p:spPr>
            <a:xfrm>
              <a:off x="7562468" y="1999623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tIns="45720" rIns="91440" bIns="4572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rgbClr val="FFCC03"/>
                  </a:solidFill>
                  <a:effectLst/>
                  <a:uLnTx/>
                  <a:uFillTx/>
                  <a:latin typeface="Noto Sans"/>
                  <a:ea typeface="Noto Sans"/>
                  <a:cs typeface="Noto Sans"/>
                </a:rPr>
                <a:t>Private sector role</a:t>
              </a: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/>
                  <a:ea typeface="Noto Sans"/>
                  <a:cs typeface="Noto Sans"/>
                </a:rPr>
                <a:t>Business Advisory Group,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Noto Sans"/>
                <a:ea typeface="Noto Sans"/>
                <a:cs typeface="Noto Sans"/>
              </a:endParaRP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/>
                  <a:ea typeface="Noto Sans"/>
                  <a:cs typeface="Noto Sans"/>
                </a:rPr>
                <a:t>building on existing platforms and networks, 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Noto Sans"/>
                <a:ea typeface="Noto Sans"/>
                <a:cs typeface="Noto Sans"/>
              </a:endParaRPr>
            </a:p>
            <a:p>
              <a:pPr marL="457200" marR="0" lvl="0" indent="-4572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C0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/>
                  <a:ea typeface="Noto Sans"/>
                  <a:cs typeface="Noto Sans"/>
                </a:rPr>
                <a:t>ensure intensive consultation with the private sector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Noto Sans"/>
                <a:ea typeface="Noto Sans"/>
                <a:cs typeface="Noto San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4559F4-E846-652C-8688-81F2B9021D5D}"/>
                </a:ext>
              </a:extLst>
            </p:cNvPr>
            <p:cNvSpPr/>
            <p:nvPr/>
          </p:nvSpPr>
          <p:spPr>
            <a:xfrm>
              <a:off x="7562468" y="3498841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rgbClr val="18BAA8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International fora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8BAA8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IE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Global Gateway – EU and MS investment packages built for major summits, a priority for discussion</a:t>
              </a: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kumimoji="0" lang="en-IE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in multilateral fora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25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4C8A95-76BC-1B8D-660C-F3962828605A}"/>
                </a:ext>
              </a:extLst>
            </p:cNvPr>
            <p:cNvSpPr/>
            <p:nvPr/>
          </p:nvSpPr>
          <p:spPr>
            <a:xfrm>
              <a:off x="4626726" y="1999623"/>
              <a:ext cx="1451077" cy="1451077"/>
            </a:xfrm>
            <a:prstGeom prst="rect">
              <a:avLst/>
            </a:prstGeom>
            <a:solidFill>
              <a:srgbClr val="1A53EA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440F98-EE3E-C4D9-3A28-20F5AED851DD}"/>
                </a:ext>
              </a:extLst>
            </p:cNvPr>
            <p:cNvSpPr/>
            <p:nvPr/>
          </p:nvSpPr>
          <p:spPr>
            <a:xfrm>
              <a:off x="6116472" y="1999625"/>
              <a:ext cx="1451077" cy="1451077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DBD243-D5F5-ACAE-91D3-0DCFAE2CB2C0}"/>
                </a:ext>
              </a:extLst>
            </p:cNvPr>
            <p:cNvSpPr/>
            <p:nvPr/>
          </p:nvSpPr>
          <p:spPr>
            <a:xfrm>
              <a:off x="4626726" y="3498842"/>
              <a:ext cx="1451077" cy="1451077"/>
            </a:xfrm>
            <a:prstGeom prst="rect">
              <a:avLst/>
            </a:prstGeom>
            <a:solidFill>
              <a:srgbClr val="8F4099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2C3CF9-0BEF-9306-5C4B-1A88E83BA44D}"/>
                </a:ext>
              </a:extLst>
            </p:cNvPr>
            <p:cNvSpPr/>
            <p:nvPr/>
          </p:nvSpPr>
          <p:spPr>
            <a:xfrm>
              <a:off x="6116472" y="3498842"/>
              <a:ext cx="1451077" cy="1451077"/>
            </a:xfrm>
            <a:prstGeom prst="rect">
              <a:avLst/>
            </a:prstGeom>
            <a:solidFill>
              <a:srgbClr val="18BAA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E615ED-49A7-943E-6856-83C403EE92A7}"/>
                </a:ext>
              </a:extLst>
            </p:cNvPr>
            <p:cNvSpPr/>
            <p:nvPr/>
          </p:nvSpPr>
          <p:spPr>
            <a:xfrm>
              <a:off x="1348257" y="1999624"/>
              <a:ext cx="3278470" cy="14510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80000" rtlCol="0" anchor="t" anchorCtr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800" b="1" i="0" u="none" strike="noStrike" kern="1200" cap="none" spc="0" normalizeH="0" baseline="0" noProof="0">
                  <a:ln>
                    <a:noFill/>
                  </a:ln>
                  <a:solidFill>
                    <a:srgbClr val="1A53EA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Global Gateway Board</a:t>
              </a:r>
            </a:p>
            <a:p>
              <a:pPr marL="285750" marR="0" lvl="0" indent="-28575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A53EA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171616"/>
                  </a:solidFill>
                  <a:effectLst/>
                  <a:uLnTx/>
                  <a:uFillTx/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Global Gateway Board provides strategic guidance</a:t>
              </a: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988E8C-E128-48AC-072A-17F9BB5F8757}"/>
                </a:ext>
              </a:extLst>
            </p:cNvPr>
            <p:cNvCxnSpPr/>
            <p:nvPr/>
          </p:nvCxnSpPr>
          <p:spPr>
            <a:xfrm>
              <a:off x="1348257" y="1999624"/>
              <a:ext cx="0" cy="1451077"/>
            </a:xfrm>
            <a:prstGeom prst="line">
              <a:avLst/>
            </a:prstGeom>
            <a:ln w="28575">
              <a:solidFill>
                <a:srgbClr val="1A53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8275A4B-39ED-B048-EF9D-11E5B34D45E8}"/>
                </a:ext>
              </a:extLst>
            </p:cNvPr>
            <p:cNvCxnSpPr/>
            <p:nvPr/>
          </p:nvCxnSpPr>
          <p:spPr>
            <a:xfrm>
              <a:off x="1343176" y="3498842"/>
              <a:ext cx="0" cy="1451077"/>
            </a:xfrm>
            <a:prstGeom prst="line">
              <a:avLst/>
            </a:prstGeom>
            <a:ln w="28575">
              <a:solidFill>
                <a:srgbClr val="8F4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7835595-FD6E-7E25-3497-EB9923290F14}"/>
                </a:ext>
              </a:extLst>
            </p:cNvPr>
            <p:cNvCxnSpPr/>
            <p:nvPr/>
          </p:nvCxnSpPr>
          <p:spPr>
            <a:xfrm>
              <a:off x="10840938" y="1999624"/>
              <a:ext cx="0" cy="1451077"/>
            </a:xfrm>
            <a:prstGeom prst="line">
              <a:avLst/>
            </a:prstGeom>
            <a:ln w="28575">
              <a:solidFill>
                <a:srgbClr val="FFCC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4B23C93-75BB-BA23-494B-03DE3E1C9965}"/>
                </a:ext>
              </a:extLst>
            </p:cNvPr>
            <p:cNvCxnSpPr/>
            <p:nvPr/>
          </p:nvCxnSpPr>
          <p:spPr>
            <a:xfrm>
              <a:off x="10840938" y="3507702"/>
              <a:ext cx="0" cy="1451077"/>
            </a:xfrm>
            <a:prstGeom prst="line">
              <a:avLst/>
            </a:prstGeom>
            <a:ln w="28575">
              <a:solidFill>
                <a:srgbClr val="18BA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2954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D8DC91B0-1DCA-2DC1-2430-CCAFD12E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166" y="1609344"/>
            <a:ext cx="22680569" cy="85953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US" sz="4400" dirty="0">
                <a:solidFill>
                  <a:srgbClr val="1A53EA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State of play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D60386ED-B516-6A24-0C56-D3C6C914D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878" y="2874588"/>
            <a:ext cx="22077400" cy="10057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09295" lvl="3" indent="-709295">
              <a:lnSpc>
                <a:spcPct val="113000"/>
              </a:lnSpc>
              <a:spcBef>
                <a:spcPts val="0"/>
              </a:spcBef>
              <a:spcAft>
                <a:spcPts val="5400"/>
              </a:spcAft>
              <a:buClr>
                <a:srgbClr val="FFCC02"/>
              </a:buClr>
              <a:buSzPct val="80000"/>
              <a:buFont typeface="Wingdings" charset="2"/>
              <a:buChar char="v"/>
            </a:pP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Global Gateway Board </a:t>
            </a: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provided </a:t>
            </a: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strategic guidance </a:t>
            </a: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in December 2022</a:t>
            </a:r>
          </a:p>
          <a:p>
            <a:pPr marL="709295" lvl="3" indent="-709295">
              <a:lnSpc>
                <a:spcPct val="113000"/>
              </a:lnSpc>
              <a:spcBef>
                <a:spcPts val="0"/>
              </a:spcBef>
              <a:spcAft>
                <a:spcPts val="5400"/>
              </a:spcAft>
              <a:buClr>
                <a:srgbClr val="FFCC02"/>
              </a:buClr>
              <a:buSzPct val="80000"/>
              <a:buFont typeface="Wingdings" charset="2"/>
              <a:buChar char="v"/>
            </a:pP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List of </a:t>
            </a: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Global Gateway flagship projects </a:t>
            </a: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to cover over 200 projects worldwide</a:t>
            </a:r>
          </a:p>
          <a:p>
            <a:pPr marL="571500" lvl="1" indent="-571500">
              <a:lnSpc>
                <a:spcPct val="113000"/>
              </a:lnSpc>
              <a:spcBef>
                <a:spcPts val="0"/>
              </a:spcBef>
              <a:spcAft>
                <a:spcPts val="5400"/>
              </a:spcAft>
              <a:buClr>
                <a:srgbClr val="FFCC0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Further alignment of full toolbox: involvement of </a:t>
            </a: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private sector </a:t>
            </a: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(BAG), potential of </a:t>
            </a: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Export Credit Agencies</a:t>
            </a:r>
          </a:p>
          <a:p>
            <a:pPr marL="571500" lvl="1" indent="-571500">
              <a:lnSpc>
                <a:spcPct val="113000"/>
              </a:lnSpc>
              <a:spcBef>
                <a:spcPts val="0"/>
              </a:spcBef>
              <a:spcAft>
                <a:spcPts val="5400"/>
              </a:spcAft>
              <a:buClr>
                <a:srgbClr val="FFCC0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Methodology to </a:t>
            </a: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track total investment </a:t>
            </a: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implemented under Global Gateway being discussed in Council</a:t>
            </a:r>
          </a:p>
          <a:p>
            <a:pPr marL="571500" lvl="1" indent="-571500">
              <a:lnSpc>
                <a:spcPct val="113000"/>
              </a:lnSpc>
              <a:spcBef>
                <a:spcPts val="0"/>
              </a:spcBef>
              <a:spcAft>
                <a:spcPts val="5400"/>
              </a:spcAft>
              <a:buClr>
                <a:srgbClr val="FFCC0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GG communication strategy</a:t>
            </a:r>
            <a:r>
              <a:rPr lang="en-US" sz="4000" b="1" dirty="0">
                <a:solidFill>
                  <a:srgbClr val="00B0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4000" dirty="0">
                <a:solidFill>
                  <a:srgbClr val="00125C"/>
                </a:solidFill>
                <a:latin typeface="Noto Sans"/>
                <a:ea typeface="Noto Sans"/>
                <a:cs typeface="Noto Sans"/>
              </a:rPr>
              <a:t>in place, </a:t>
            </a: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toolkit</a:t>
            </a:r>
            <a:r>
              <a:rPr lang="en-US" sz="4000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4000" dirty="0">
                <a:solidFill>
                  <a:srgbClr val="00125C"/>
                </a:solidFill>
                <a:latin typeface="Noto Sans"/>
                <a:ea typeface="Noto Sans"/>
                <a:cs typeface="Noto Sans"/>
              </a:rPr>
              <a:t>being prepared </a:t>
            </a:r>
          </a:p>
          <a:p>
            <a:pPr marL="571500" lvl="1" indent="-571500">
              <a:lnSpc>
                <a:spcPct val="113000"/>
              </a:lnSpc>
              <a:spcBef>
                <a:spcPts val="0"/>
              </a:spcBef>
              <a:spcAft>
                <a:spcPts val="5400"/>
              </a:spcAft>
              <a:buClr>
                <a:srgbClr val="FFCC02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en-US" sz="4000" b="1" dirty="0">
                <a:solidFill>
                  <a:srgbClr val="18B8A6"/>
                </a:solidFill>
                <a:latin typeface="Noto Sans"/>
                <a:ea typeface="Noto Sans"/>
                <a:cs typeface="Noto Sans"/>
              </a:rPr>
              <a:t>Joint missions</a:t>
            </a:r>
            <a:r>
              <a:rPr lang="en-US" sz="4000" b="1" dirty="0">
                <a:solidFill>
                  <a:srgbClr val="00B050"/>
                </a:solidFill>
                <a:latin typeface="Noto Sans"/>
                <a:ea typeface="Noto Sans"/>
                <a:cs typeface="Noto Sans"/>
              </a:rPr>
              <a:t> </a:t>
            </a:r>
            <a:r>
              <a:rPr lang="en-US" sz="4000" dirty="0">
                <a:solidFill>
                  <a:srgbClr val="003366"/>
                </a:solidFill>
                <a:latin typeface="Noto Sans"/>
                <a:ea typeface="Noto Sans"/>
                <a:cs typeface="Noto Sans"/>
              </a:rPr>
              <a:t>to partner countries to strengthen visibility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5400"/>
              </a:spcAft>
              <a:buNone/>
            </a:pPr>
            <a:endParaRPr lang="en-US" sz="3600" i="0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901D-DC38-F33F-97A6-20F012F8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709613" marR="0" lvl="2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3000"/>
              </a:spcAft>
              <a:buClr>
                <a:srgbClr val="CC0000"/>
              </a:buClr>
              <a:buSzPct val="80000"/>
              <a:tabLst/>
              <a:defRPr/>
            </a:pPr>
            <a: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  <a:t>Thank you</a:t>
            </a: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r>
              <a:rPr kumimoji="0" lang="en-GB" sz="6000" b="1" i="0" u="sng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</a:t>
            </a:r>
            <a:endParaRPr lang="en-IE" sz="3200" b="1">
              <a:solidFill>
                <a:srgbClr val="1A53EA"/>
              </a:solidFill>
              <a:latin typeface="Verdana" panose="020B0604030504040204" pitchFamily="34" charset="0"/>
              <a:ea typeface="Verdana" panose="020B060403050404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627C0E-190A-CCAF-698B-FFDCA185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3848986"/>
            <a:ext cx="18242755" cy="6666614"/>
          </a:xfrm>
        </p:spPr>
        <p:txBody>
          <a:bodyPr>
            <a:normAutofit/>
          </a:bodyPr>
          <a:lstStyle/>
          <a:p>
            <a:endParaRPr lang="fr-BE" sz="7200"/>
          </a:p>
          <a:p>
            <a:r>
              <a:rPr lang="fr-BE" sz="7200"/>
              <a:t>THANK YOU</a:t>
            </a:r>
          </a:p>
          <a:p>
            <a:endParaRPr lang="fr-BE" sz="7200"/>
          </a:p>
          <a:p>
            <a:r>
              <a:rPr lang="fr-BE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r>
              <a:rPr lang="fr-BE" sz="7200"/>
              <a:t> </a:t>
            </a:r>
            <a:endParaRPr lang="en-IE" sz="7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D983-058F-4D84-9B29-2AC262468618}"/>
              </a:ext>
            </a:extLst>
          </p:cNvPr>
          <p:cNvSpPr txBox="1"/>
          <p:nvPr/>
        </p:nvSpPr>
        <p:spPr>
          <a:xfrm>
            <a:off x="13006873" y="12946559"/>
            <a:ext cx="113168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4400" b="1">
                <a:solidFill>
                  <a:srgbClr val="1A53EA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1ECE66-C18B-5EB2-6274-EE23EA2CF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" y="12260578"/>
            <a:ext cx="1808674" cy="12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92E8ADFE8694CB47A0ED9AF0A856A" ma:contentTypeVersion="7" ma:contentTypeDescription="Create a new document." ma:contentTypeScope="" ma:versionID="f23003e16627798361a3809341ab20ea">
  <xsd:schema xmlns:xsd="http://www.w3.org/2001/XMLSchema" xmlns:xs="http://www.w3.org/2001/XMLSchema" xmlns:p="http://schemas.microsoft.com/office/2006/metadata/properties" xmlns:ns2="215c848a-c450-4216-b5d7-67c0a3e5a4cf" xmlns:ns3="3261c53a-6e59-4cbd-82f8-37d575d39092" targetNamespace="http://schemas.microsoft.com/office/2006/metadata/properties" ma:root="true" ma:fieldsID="00c4f66429b8f593c4de07d3635416f4" ns2:_="" ns3:_="">
    <xsd:import namespace="215c848a-c450-4216-b5d7-67c0a3e5a4cf"/>
    <xsd:import namespace="3261c53a-6e59-4cbd-82f8-37d575d39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c848a-c450-4216-b5d7-67c0a3e5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1c53a-6e59-4cbd-82f8-37d575d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69CE4A-B2B0-4979-9E37-7ECA2EC792F7}">
  <ds:schemaRefs>
    <ds:schemaRef ds:uri="215c848a-c450-4216-b5d7-67c0a3e5a4cf"/>
    <ds:schemaRef ds:uri="3261c53a-6e59-4cbd-82f8-37d575d39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9B7604-DADB-44B7-9C65-3E2E7755E563}">
  <ds:schemaRefs>
    <ds:schemaRef ds:uri="http://purl.org/dc/terms/"/>
    <ds:schemaRef ds:uri="3261c53a-6e59-4cbd-82f8-37d575d3909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5c848a-c450-4216-b5d7-67c0a3e5a4c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12E08C-2025-461A-818E-17BDF9C970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486</Words>
  <Application>Microsoft Office PowerPoint</Application>
  <PresentationFormat>Custom</PresentationFormat>
  <Paragraphs>85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Noto Sans</vt:lpstr>
      <vt:lpstr>Verdana</vt:lpstr>
      <vt:lpstr>Wingdings</vt:lpstr>
      <vt:lpstr>Office Theme</vt:lpstr>
      <vt:lpstr>1_Office Theme</vt:lpstr>
      <vt:lpstr>Global Gateway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of play</vt:lpstr>
      <vt:lpstr>Thank you  INTPA-GLOBAL-GATEWAY@ec.europa.eu 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 Gwenaelle (INTPA)</dc:creator>
  <cp:lastModifiedBy>BAGUR Luc (INTPA)</cp:lastModifiedBy>
  <cp:revision>21</cp:revision>
  <cp:lastPrinted>2023-11-08T16:36:05Z</cp:lastPrinted>
  <dcterms:created xsi:type="dcterms:W3CDTF">2021-11-10T13:16:55Z</dcterms:created>
  <dcterms:modified xsi:type="dcterms:W3CDTF">2023-11-27T18:33:02Z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0x01010048392E8ADFE8694CB47A0ED9AF0A856A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2023-04-20T11:43:27Z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a1252c34-74f0-4b14-8ae0-6bc9e3f03427</vt:lpwstr>
  </property>
  <property fmtid="{D5CDD505-2E9C-101B-9397-08002B2CF9AE}" pid="10" name="MSIP_Label_6bd9ddd1-4d20-43f6-abfa-fc3c07406f94_ContentBits">
    <vt:lpwstr>0</vt:lpwstr>
  </property>
</Properties>
</file>