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0" r:id="rId2"/>
    <p:sldMasterId id="2147483730" r:id="rId3"/>
  </p:sldMasterIdLst>
  <p:notesMasterIdLst>
    <p:notesMasterId r:id="rId11"/>
  </p:notesMasterIdLst>
  <p:handoutMasterIdLst>
    <p:handoutMasterId r:id="rId12"/>
  </p:handoutMasterIdLst>
  <p:sldIdLst>
    <p:sldId id="405" r:id="rId4"/>
    <p:sldId id="270" r:id="rId5"/>
    <p:sldId id="404" r:id="rId6"/>
    <p:sldId id="384" r:id="rId7"/>
    <p:sldId id="331" r:id="rId8"/>
    <p:sldId id="340" r:id="rId9"/>
    <p:sldId id="269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</p:embeddedFontLst>
  <p:defaultTextStyle>
    <a:defPPr>
      <a:defRPr lang="en-US"/>
    </a:defPPr>
    <a:lvl1pPr marL="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3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9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jith Ramadas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A6A"/>
    <a:srgbClr val="00AEEF"/>
    <a:srgbClr val="43C9D6"/>
    <a:srgbClr val="A4C2D2"/>
    <a:srgbClr val="C7EAFB"/>
    <a:srgbClr val="E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5" autoAdjust="0"/>
    <p:restoredTop sz="69123" autoAdjust="0"/>
  </p:normalViewPr>
  <p:slideViewPr>
    <p:cSldViewPr snapToGrid="0" snapToObjects="1">
      <p:cViewPr varScale="1">
        <p:scale>
          <a:sx n="79" d="100"/>
          <a:sy n="79" d="100"/>
        </p:scale>
        <p:origin x="23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-556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9AA5C-08A1-1649-B4EE-D127E668AFB2}" type="doc">
      <dgm:prSet loTypeId="urn:microsoft.com/office/officeart/2005/8/layout/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378530-5948-DB4C-9FDC-2ADA2DCE34CB}">
      <dgm:prSet phldrT="[Texte]" custT="1"/>
      <dgm:spPr/>
      <dgm:t>
        <a:bodyPr/>
        <a:lstStyle/>
        <a:p>
          <a:r>
            <a:rPr lang="en-GB" sz="2000" dirty="0"/>
            <a:t>Desktop Analysis &amp; Questionnaire</a:t>
          </a:r>
        </a:p>
      </dgm:t>
    </dgm:pt>
    <dgm:pt modelId="{200CD48A-D457-F345-892B-3E3EDB45C207}" type="parTrans" cxnId="{2CF0D864-5204-C646-A3AA-D7B8C228F5E4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61CD5C4-7EEF-2941-9C7B-8179E3D10EDF}" type="sibTrans" cxnId="{2CF0D864-5204-C646-A3AA-D7B8C228F5E4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ABB750A-7079-6A49-8399-41E147D94174}">
      <dgm:prSet phldrT="[Texte]" custT="1"/>
      <dgm:spPr/>
      <dgm:t>
        <a:bodyPr/>
        <a:lstStyle/>
        <a:p>
          <a:r>
            <a:rPr lang="en-GB" sz="2000" dirty="0"/>
            <a:t>Draft Background Report and National Factsheet</a:t>
          </a:r>
        </a:p>
      </dgm:t>
    </dgm:pt>
    <dgm:pt modelId="{CEF57ED4-C940-2741-B600-730155372720}" type="parTrans" cxnId="{46A223D9-AE71-3B46-A3D7-CC2EF01F5C77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A5C1DB5-367A-1F4C-BFB4-A7290C72D57C}" type="sibTrans" cxnId="{46A223D9-AE71-3B46-A3D7-CC2EF01F5C77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A8D591B-EEFC-C044-B4FC-C6E0CDA57459}">
      <dgm:prSet phldrT="[Texte]" custT="1"/>
      <dgm:spPr/>
      <dgm:t>
        <a:bodyPr/>
        <a:lstStyle/>
        <a:p>
          <a:r>
            <a:rPr lang="en-GB" sz="2000"/>
            <a:t>Country</a:t>
          </a:r>
          <a:r>
            <a:rPr lang="en-GB" sz="2000" baseline="0"/>
            <a:t> Mission Report</a:t>
          </a:r>
          <a:endParaRPr lang="en-GB" sz="2000" dirty="0"/>
        </a:p>
      </dgm:t>
    </dgm:pt>
    <dgm:pt modelId="{35DE3209-5184-0E4D-999F-14113C9645EE}" type="parTrans" cxnId="{24D74905-B4C8-254C-9003-019E8E64221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3C3FF1C-EC20-5742-BD68-9056B491FCC1}" type="sibTrans" cxnId="{24D74905-B4C8-254C-9003-019E8E64221C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008CE93-B948-8F44-B458-FDF8943E3045}">
      <dgm:prSet phldrT="[Texte]" custT="1"/>
      <dgm:spPr/>
      <dgm:t>
        <a:bodyPr/>
        <a:lstStyle/>
        <a:p>
          <a:r>
            <a:rPr lang="en-GB" sz="2000" dirty="0"/>
            <a:t>National </a:t>
          </a:r>
          <a:r>
            <a:rPr lang="en-GB" sz="2000" baseline="0" dirty="0"/>
            <a:t>Report </a:t>
          </a:r>
        </a:p>
      </dgm:t>
    </dgm:pt>
    <dgm:pt modelId="{644B16C9-205C-8E47-8491-1535F6FB136D}" type="parTrans" cxnId="{B3FB4B12-B5CF-B249-8B8C-9EF4CB324F8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2B68DEA-82AD-3843-AEE4-87BDA001EB7B}" type="sibTrans" cxnId="{B3FB4B12-B5CF-B249-8B8C-9EF4CB324F85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D25612C-49EF-0C40-96D4-38BE78C487E7}">
      <dgm:prSet phldrT="[Texte]" custT="1"/>
      <dgm:spPr/>
      <dgm:t>
        <a:bodyPr/>
        <a:lstStyle/>
        <a:p>
          <a:r>
            <a:rPr lang="en-GB" sz="2000" dirty="0"/>
            <a:t>Peer Review</a:t>
          </a:r>
          <a:r>
            <a:rPr lang="en-GB" sz="2000" baseline="0" dirty="0"/>
            <a:t> Meeting</a:t>
          </a:r>
        </a:p>
        <a:p>
          <a:r>
            <a:rPr lang="en-GB" sz="2000" baseline="0" dirty="0"/>
            <a:t>(3 countries)</a:t>
          </a:r>
          <a:endParaRPr lang="en-GB" sz="2000" dirty="0"/>
        </a:p>
      </dgm:t>
    </dgm:pt>
    <dgm:pt modelId="{68559444-A1DC-8F40-AC06-E194B9F18D5D}" type="sibTrans" cxnId="{5D2576CA-DF9F-AD4E-8D5C-C30335656C4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749C891-3550-084C-BAD6-30585D2F829A}" type="parTrans" cxnId="{5D2576CA-DF9F-AD4E-8D5C-C30335656C4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80C0637-C214-634F-8ADA-A64E4EA2D8B5}" type="pres">
      <dgm:prSet presAssocID="{5089AA5C-08A1-1649-B4EE-D127E668AFB2}" presName="diagram" presStyleCnt="0">
        <dgm:presLayoutVars>
          <dgm:dir/>
          <dgm:resizeHandles val="exact"/>
        </dgm:presLayoutVars>
      </dgm:prSet>
      <dgm:spPr/>
    </dgm:pt>
    <dgm:pt modelId="{173220BB-CF5E-C14C-8EB5-BB66249775F9}" type="pres">
      <dgm:prSet presAssocID="{09378530-5948-DB4C-9FDC-2ADA2DCE34CB}" presName="node" presStyleLbl="node1" presStyleIdx="0" presStyleCnt="5" custLinFactNeighborX="2898">
        <dgm:presLayoutVars>
          <dgm:bulletEnabled val="1"/>
        </dgm:presLayoutVars>
      </dgm:prSet>
      <dgm:spPr/>
    </dgm:pt>
    <dgm:pt modelId="{04559850-D1F3-044F-BB14-878DCBA71218}" type="pres">
      <dgm:prSet presAssocID="{161CD5C4-7EEF-2941-9C7B-8179E3D10EDF}" presName="sibTrans" presStyleLbl="sibTrans2D1" presStyleIdx="0" presStyleCnt="4"/>
      <dgm:spPr/>
    </dgm:pt>
    <dgm:pt modelId="{046DE4EA-D9BA-2E48-9231-834F92EE8317}" type="pres">
      <dgm:prSet presAssocID="{161CD5C4-7EEF-2941-9C7B-8179E3D10EDF}" presName="connectorText" presStyleLbl="sibTrans2D1" presStyleIdx="0" presStyleCnt="4"/>
      <dgm:spPr/>
    </dgm:pt>
    <dgm:pt modelId="{5F94C00C-1FBB-9C4A-B2D2-ADBF685ADDB0}" type="pres">
      <dgm:prSet presAssocID="{FABB750A-7079-6A49-8399-41E147D94174}" presName="node" presStyleLbl="node1" presStyleIdx="1" presStyleCnt="5">
        <dgm:presLayoutVars>
          <dgm:bulletEnabled val="1"/>
        </dgm:presLayoutVars>
      </dgm:prSet>
      <dgm:spPr/>
    </dgm:pt>
    <dgm:pt modelId="{BEDED5CC-F246-3546-93C6-55C626B3B46B}" type="pres">
      <dgm:prSet presAssocID="{2A5C1DB5-367A-1F4C-BFB4-A7290C72D57C}" presName="sibTrans" presStyleLbl="sibTrans2D1" presStyleIdx="1" presStyleCnt="4"/>
      <dgm:spPr/>
    </dgm:pt>
    <dgm:pt modelId="{032A8530-6141-994C-8AE5-D12FA8A7E0FD}" type="pres">
      <dgm:prSet presAssocID="{2A5C1DB5-367A-1F4C-BFB4-A7290C72D57C}" presName="connectorText" presStyleLbl="sibTrans2D1" presStyleIdx="1" presStyleCnt="4"/>
      <dgm:spPr/>
    </dgm:pt>
    <dgm:pt modelId="{3BF5CD27-EA28-124A-8440-B823F9B30D04}" type="pres">
      <dgm:prSet presAssocID="{BA8D591B-EEFC-C044-B4FC-C6E0CDA57459}" presName="node" presStyleLbl="node1" presStyleIdx="2" presStyleCnt="5">
        <dgm:presLayoutVars>
          <dgm:bulletEnabled val="1"/>
        </dgm:presLayoutVars>
      </dgm:prSet>
      <dgm:spPr/>
    </dgm:pt>
    <dgm:pt modelId="{E2373767-BAF1-0A49-8F9C-2D7D6B45A54B}" type="pres">
      <dgm:prSet presAssocID="{33C3FF1C-EC20-5742-BD68-9056B491FCC1}" presName="sibTrans" presStyleLbl="sibTrans2D1" presStyleIdx="2" presStyleCnt="4"/>
      <dgm:spPr/>
    </dgm:pt>
    <dgm:pt modelId="{D68184C9-15F0-BB4D-A87F-B6FC562157A6}" type="pres">
      <dgm:prSet presAssocID="{33C3FF1C-EC20-5742-BD68-9056B491FCC1}" presName="connectorText" presStyleLbl="sibTrans2D1" presStyleIdx="2" presStyleCnt="4"/>
      <dgm:spPr/>
    </dgm:pt>
    <dgm:pt modelId="{1F52CE21-E434-0348-9BD3-464746091569}" type="pres">
      <dgm:prSet presAssocID="{E008CE93-B948-8F44-B458-FDF8943E3045}" presName="node" presStyleLbl="node1" presStyleIdx="3" presStyleCnt="5">
        <dgm:presLayoutVars>
          <dgm:bulletEnabled val="1"/>
        </dgm:presLayoutVars>
      </dgm:prSet>
      <dgm:spPr/>
    </dgm:pt>
    <dgm:pt modelId="{03C45090-4C04-BB43-A0B4-8FD316CB5699}" type="pres">
      <dgm:prSet presAssocID="{12B68DEA-82AD-3843-AEE4-87BDA001EB7B}" presName="sibTrans" presStyleLbl="sibTrans2D1" presStyleIdx="3" presStyleCnt="4"/>
      <dgm:spPr/>
    </dgm:pt>
    <dgm:pt modelId="{B9560D4B-EC13-F148-BFD2-352A3966B7D0}" type="pres">
      <dgm:prSet presAssocID="{12B68DEA-82AD-3843-AEE4-87BDA001EB7B}" presName="connectorText" presStyleLbl="sibTrans2D1" presStyleIdx="3" presStyleCnt="4"/>
      <dgm:spPr/>
    </dgm:pt>
    <dgm:pt modelId="{448A65B3-9269-F94D-A4FA-2BACED604117}" type="pres">
      <dgm:prSet presAssocID="{2D25612C-49EF-0C40-96D4-38BE78C487E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D74905-B4C8-254C-9003-019E8E64221C}" srcId="{5089AA5C-08A1-1649-B4EE-D127E668AFB2}" destId="{BA8D591B-EEFC-C044-B4FC-C6E0CDA57459}" srcOrd="2" destOrd="0" parTransId="{35DE3209-5184-0E4D-999F-14113C9645EE}" sibTransId="{33C3FF1C-EC20-5742-BD68-9056B491FCC1}"/>
    <dgm:cxn modelId="{B3FB4B12-B5CF-B249-8B8C-9EF4CB324F85}" srcId="{5089AA5C-08A1-1649-B4EE-D127E668AFB2}" destId="{E008CE93-B948-8F44-B458-FDF8943E3045}" srcOrd="3" destOrd="0" parTransId="{644B16C9-205C-8E47-8491-1535F6FB136D}" sibTransId="{12B68DEA-82AD-3843-AEE4-87BDA001EB7B}"/>
    <dgm:cxn modelId="{61692D13-3F68-46FD-A3FF-FFF6DE66EC87}" type="presOf" srcId="{5089AA5C-08A1-1649-B4EE-D127E668AFB2}" destId="{680C0637-C214-634F-8ADA-A64E4EA2D8B5}" srcOrd="0" destOrd="0" presId="urn:microsoft.com/office/officeart/2005/8/layout/process5"/>
    <dgm:cxn modelId="{9FDB6962-E82E-4364-840E-0DD48BC0239B}" type="presOf" srcId="{2A5C1DB5-367A-1F4C-BFB4-A7290C72D57C}" destId="{BEDED5CC-F246-3546-93C6-55C626B3B46B}" srcOrd="0" destOrd="0" presId="urn:microsoft.com/office/officeart/2005/8/layout/process5"/>
    <dgm:cxn modelId="{2CF0D864-5204-C646-A3AA-D7B8C228F5E4}" srcId="{5089AA5C-08A1-1649-B4EE-D127E668AFB2}" destId="{09378530-5948-DB4C-9FDC-2ADA2DCE34CB}" srcOrd="0" destOrd="0" parTransId="{200CD48A-D457-F345-892B-3E3EDB45C207}" sibTransId="{161CD5C4-7EEF-2941-9C7B-8179E3D10EDF}"/>
    <dgm:cxn modelId="{1181F250-6A76-441A-A4B5-A9C233F2C661}" type="presOf" srcId="{E008CE93-B948-8F44-B458-FDF8943E3045}" destId="{1F52CE21-E434-0348-9BD3-464746091569}" srcOrd="0" destOrd="0" presId="urn:microsoft.com/office/officeart/2005/8/layout/process5"/>
    <dgm:cxn modelId="{D39E3E73-A66C-40B4-943A-B02CA31224C8}" type="presOf" srcId="{09378530-5948-DB4C-9FDC-2ADA2DCE34CB}" destId="{173220BB-CF5E-C14C-8EB5-BB66249775F9}" srcOrd="0" destOrd="0" presId="urn:microsoft.com/office/officeart/2005/8/layout/process5"/>
    <dgm:cxn modelId="{20708E78-3444-40FE-8A64-AB2F2BE943B8}" type="presOf" srcId="{33C3FF1C-EC20-5742-BD68-9056B491FCC1}" destId="{D68184C9-15F0-BB4D-A87F-B6FC562157A6}" srcOrd="1" destOrd="0" presId="urn:microsoft.com/office/officeart/2005/8/layout/process5"/>
    <dgm:cxn modelId="{9999BF90-236E-43AE-AA5A-C893B69E1EED}" type="presOf" srcId="{BA8D591B-EEFC-C044-B4FC-C6E0CDA57459}" destId="{3BF5CD27-EA28-124A-8440-B823F9B30D04}" srcOrd="0" destOrd="0" presId="urn:microsoft.com/office/officeart/2005/8/layout/process5"/>
    <dgm:cxn modelId="{32D12294-DEF6-4BB8-8208-BD63965DEE56}" type="presOf" srcId="{161CD5C4-7EEF-2941-9C7B-8179E3D10EDF}" destId="{04559850-D1F3-044F-BB14-878DCBA71218}" srcOrd="0" destOrd="0" presId="urn:microsoft.com/office/officeart/2005/8/layout/process5"/>
    <dgm:cxn modelId="{40B94C99-7CB8-4E2F-AC80-8591545F907B}" type="presOf" srcId="{12B68DEA-82AD-3843-AEE4-87BDA001EB7B}" destId="{03C45090-4C04-BB43-A0B4-8FD316CB5699}" srcOrd="0" destOrd="0" presId="urn:microsoft.com/office/officeart/2005/8/layout/process5"/>
    <dgm:cxn modelId="{CC48879B-05C8-4882-AC70-4FD9BF31988D}" type="presOf" srcId="{33C3FF1C-EC20-5742-BD68-9056B491FCC1}" destId="{E2373767-BAF1-0A49-8F9C-2D7D6B45A54B}" srcOrd="0" destOrd="0" presId="urn:microsoft.com/office/officeart/2005/8/layout/process5"/>
    <dgm:cxn modelId="{CF93D99E-EFD1-426C-8BC8-826BA1F0A4A0}" type="presOf" srcId="{12B68DEA-82AD-3843-AEE4-87BDA001EB7B}" destId="{B9560D4B-EC13-F148-BFD2-352A3966B7D0}" srcOrd="1" destOrd="0" presId="urn:microsoft.com/office/officeart/2005/8/layout/process5"/>
    <dgm:cxn modelId="{D4A07CB1-E222-4BD3-BD79-560194DEA600}" type="presOf" srcId="{FABB750A-7079-6A49-8399-41E147D94174}" destId="{5F94C00C-1FBB-9C4A-B2D2-ADBF685ADDB0}" srcOrd="0" destOrd="0" presId="urn:microsoft.com/office/officeart/2005/8/layout/process5"/>
    <dgm:cxn modelId="{5D2576CA-DF9F-AD4E-8D5C-C30335656C4C}" srcId="{5089AA5C-08A1-1649-B4EE-D127E668AFB2}" destId="{2D25612C-49EF-0C40-96D4-38BE78C487E7}" srcOrd="4" destOrd="0" parTransId="{B749C891-3550-084C-BAD6-30585D2F829A}" sibTransId="{68559444-A1DC-8F40-AC06-E194B9F18D5D}"/>
    <dgm:cxn modelId="{37BF9FD3-E075-484D-AAC7-619D2CF2DFFD}" type="presOf" srcId="{2A5C1DB5-367A-1F4C-BFB4-A7290C72D57C}" destId="{032A8530-6141-994C-8AE5-D12FA8A7E0FD}" srcOrd="1" destOrd="0" presId="urn:microsoft.com/office/officeart/2005/8/layout/process5"/>
    <dgm:cxn modelId="{46A223D9-AE71-3B46-A3D7-CC2EF01F5C77}" srcId="{5089AA5C-08A1-1649-B4EE-D127E668AFB2}" destId="{FABB750A-7079-6A49-8399-41E147D94174}" srcOrd="1" destOrd="0" parTransId="{CEF57ED4-C940-2741-B600-730155372720}" sibTransId="{2A5C1DB5-367A-1F4C-BFB4-A7290C72D57C}"/>
    <dgm:cxn modelId="{4370C5DC-9212-4A06-8179-B441EAE0BD79}" type="presOf" srcId="{161CD5C4-7EEF-2941-9C7B-8179E3D10EDF}" destId="{046DE4EA-D9BA-2E48-9231-834F92EE8317}" srcOrd="1" destOrd="0" presId="urn:microsoft.com/office/officeart/2005/8/layout/process5"/>
    <dgm:cxn modelId="{504DB6E6-1706-4AC5-A776-72033F8A2FC1}" type="presOf" srcId="{2D25612C-49EF-0C40-96D4-38BE78C487E7}" destId="{448A65B3-9269-F94D-A4FA-2BACED604117}" srcOrd="0" destOrd="0" presId="urn:microsoft.com/office/officeart/2005/8/layout/process5"/>
    <dgm:cxn modelId="{7140CC2E-F9E2-4460-A252-6780C5FC086D}" type="presParOf" srcId="{680C0637-C214-634F-8ADA-A64E4EA2D8B5}" destId="{173220BB-CF5E-C14C-8EB5-BB66249775F9}" srcOrd="0" destOrd="0" presId="urn:microsoft.com/office/officeart/2005/8/layout/process5"/>
    <dgm:cxn modelId="{C6824867-5331-406D-961F-F22CA377F538}" type="presParOf" srcId="{680C0637-C214-634F-8ADA-A64E4EA2D8B5}" destId="{04559850-D1F3-044F-BB14-878DCBA71218}" srcOrd="1" destOrd="0" presId="urn:microsoft.com/office/officeart/2005/8/layout/process5"/>
    <dgm:cxn modelId="{E56AB55E-4C15-432F-BA53-6A6525B1BF09}" type="presParOf" srcId="{04559850-D1F3-044F-BB14-878DCBA71218}" destId="{046DE4EA-D9BA-2E48-9231-834F92EE8317}" srcOrd="0" destOrd="0" presId="urn:microsoft.com/office/officeart/2005/8/layout/process5"/>
    <dgm:cxn modelId="{8BD25647-901E-42D4-876A-265F4C4A560A}" type="presParOf" srcId="{680C0637-C214-634F-8ADA-A64E4EA2D8B5}" destId="{5F94C00C-1FBB-9C4A-B2D2-ADBF685ADDB0}" srcOrd="2" destOrd="0" presId="urn:microsoft.com/office/officeart/2005/8/layout/process5"/>
    <dgm:cxn modelId="{288A30E8-1F46-4129-A89F-1EC9DE3104F8}" type="presParOf" srcId="{680C0637-C214-634F-8ADA-A64E4EA2D8B5}" destId="{BEDED5CC-F246-3546-93C6-55C626B3B46B}" srcOrd="3" destOrd="0" presId="urn:microsoft.com/office/officeart/2005/8/layout/process5"/>
    <dgm:cxn modelId="{36064461-7B71-4180-A671-0BD0F88AD518}" type="presParOf" srcId="{BEDED5CC-F246-3546-93C6-55C626B3B46B}" destId="{032A8530-6141-994C-8AE5-D12FA8A7E0FD}" srcOrd="0" destOrd="0" presId="urn:microsoft.com/office/officeart/2005/8/layout/process5"/>
    <dgm:cxn modelId="{4682F69D-9774-41F2-8FFD-51DEABF3DDBD}" type="presParOf" srcId="{680C0637-C214-634F-8ADA-A64E4EA2D8B5}" destId="{3BF5CD27-EA28-124A-8440-B823F9B30D04}" srcOrd="4" destOrd="0" presId="urn:microsoft.com/office/officeart/2005/8/layout/process5"/>
    <dgm:cxn modelId="{34BEF383-D49C-47F2-ACC7-A1FEE383FA7A}" type="presParOf" srcId="{680C0637-C214-634F-8ADA-A64E4EA2D8B5}" destId="{E2373767-BAF1-0A49-8F9C-2D7D6B45A54B}" srcOrd="5" destOrd="0" presId="urn:microsoft.com/office/officeart/2005/8/layout/process5"/>
    <dgm:cxn modelId="{A57C7318-335A-4E21-8DF5-8DAFDCEB89C9}" type="presParOf" srcId="{E2373767-BAF1-0A49-8F9C-2D7D6B45A54B}" destId="{D68184C9-15F0-BB4D-A87F-B6FC562157A6}" srcOrd="0" destOrd="0" presId="urn:microsoft.com/office/officeart/2005/8/layout/process5"/>
    <dgm:cxn modelId="{977341AA-2C30-442D-B19C-56008946B63B}" type="presParOf" srcId="{680C0637-C214-634F-8ADA-A64E4EA2D8B5}" destId="{1F52CE21-E434-0348-9BD3-464746091569}" srcOrd="6" destOrd="0" presId="urn:microsoft.com/office/officeart/2005/8/layout/process5"/>
    <dgm:cxn modelId="{11BCC2DE-C23F-427C-B27A-250D74894399}" type="presParOf" srcId="{680C0637-C214-634F-8ADA-A64E4EA2D8B5}" destId="{03C45090-4C04-BB43-A0B4-8FD316CB5699}" srcOrd="7" destOrd="0" presId="urn:microsoft.com/office/officeart/2005/8/layout/process5"/>
    <dgm:cxn modelId="{39448F29-D004-4545-B5E8-61BAB118A00F}" type="presParOf" srcId="{03C45090-4C04-BB43-A0B4-8FD316CB5699}" destId="{B9560D4B-EC13-F148-BFD2-352A3966B7D0}" srcOrd="0" destOrd="0" presId="urn:microsoft.com/office/officeart/2005/8/layout/process5"/>
    <dgm:cxn modelId="{9359627B-65A9-4358-ACB5-2AD8D1F389F7}" type="presParOf" srcId="{680C0637-C214-634F-8ADA-A64E4EA2D8B5}" destId="{448A65B3-9269-F94D-A4FA-2BACED60411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220BB-CF5E-C14C-8EB5-BB66249775F9}">
      <dsp:nvSpPr>
        <dsp:cNvPr id="0" name=""/>
        <dsp:cNvSpPr/>
      </dsp:nvSpPr>
      <dsp:spPr>
        <a:xfrm>
          <a:off x="72154" y="202422"/>
          <a:ext cx="2232107" cy="1339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Desktop Analysis &amp; Questionnaire</a:t>
          </a:r>
        </a:p>
      </dsp:txBody>
      <dsp:txXfrm>
        <a:off x="111380" y="241648"/>
        <a:ext cx="2153655" cy="1260812"/>
      </dsp:txXfrm>
    </dsp:sp>
    <dsp:sp modelId="{04559850-D1F3-044F-BB14-878DCBA71218}">
      <dsp:nvSpPr>
        <dsp:cNvPr id="0" name=""/>
        <dsp:cNvSpPr/>
      </dsp:nvSpPr>
      <dsp:spPr>
        <a:xfrm>
          <a:off x="2486456" y="595273"/>
          <a:ext cx="438922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2486456" y="705985"/>
        <a:ext cx="307245" cy="332138"/>
      </dsp:txXfrm>
    </dsp:sp>
    <dsp:sp modelId="{5F94C00C-1FBB-9C4A-B2D2-ADBF685ADDB0}">
      <dsp:nvSpPr>
        <dsp:cNvPr id="0" name=""/>
        <dsp:cNvSpPr/>
      </dsp:nvSpPr>
      <dsp:spPr>
        <a:xfrm>
          <a:off x="3132418" y="202422"/>
          <a:ext cx="2232107" cy="1339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Draft Background Report and National Factsheet</a:t>
          </a:r>
        </a:p>
      </dsp:txBody>
      <dsp:txXfrm>
        <a:off x="3171644" y="241648"/>
        <a:ext cx="2153655" cy="1260812"/>
      </dsp:txXfrm>
    </dsp:sp>
    <dsp:sp modelId="{BEDED5CC-F246-3546-93C6-55C626B3B46B}">
      <dsp:nvSpPr>
        <dsp:cNvPr id="0" name=""/>
        <dsp:cNvSpPr/>
      </dsp:nvSpPr>
      <dsp:spPr>
        <a:xfrm>
          <a:off x="5560951" y="595273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5560951" y="705985"/>
        <a:ext cx="331244" cy="332138"/>
      </dsp:txXfrm>
    </dsp:sp>
    <dsp:sp modelId="{3BF5CD27-EA28-124A-8440-B823F9B30D04}">
      <dsp:nvSpPr>
        <dsp:cNvPr id="0" name=""/>
        <dsp:cNvSpPr/>
      </dsp:nvSpPr>
      <dsp:spPr>
        <a:xfrm>
          <a:off x="6257368" y="202422"/>
          <a:ext cx="2232107" cy="1339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Country</a:t>
          </a:r>
          <a:r>
            <a:rPr lang="en-GB" sz="2000" kern="1200" baseline="0"/>
            <a:t> Mission Report</a:t>
          </a:r>
          <a:endParaRPr lang="en-GB" sz="2000" kern="1200" dirty="0"/>
        </a:p>
      </dsp:txBody>
      <dsp:txXfrm>
        <a:off x="6296594" y="241648"/>
        <a:ext cx="2153655" cy="1260812"/>
      </dsp:txXfrm>
    </dsp:sp>
    <dsp:sp modelId="{E2373767-BAF1-0A49-8F9C-2D7D6B45A54B}">
      <dsp:nvSpPr>
        <dsp:cNvPr id="0" name=""/>
        <dsp:cNvSpPr/>
      </dsp:nvSpPr>
      <dsp:spPr>
        <a:xfrm rot="5400000">
          <a:off x="7136818" y="1697934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-5400000">
        <a:off x="7207352" y="1738112"/>
        <a:ext cx="332138" cy="331244"/>
      </dsp:txXfrm>
    </dsp:sp>
    <dsp:sp modelId="{1F52CE21-E434-0348-9BD3-464746091569}">
      <dsp:nvSpPr>
        <dsp:cNvPr id="0" name=""/>
        <dsp:cNvSpPr/>
      </dsp:nvSpPr>
      <dsp:spPr>
        <a:xfrm>
          <a:off x="6257368" y="2434529"/>
          <a:ext cx="2232107" cy="1339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</a:t>
          </a:r>
          <a:r>
            <a:rPr lang="en-GB" sz="2000" kern="1200" baseline="0" dirty="0"/>
            <a:t>Report </a:t>
          </a:r>
        </a:p>
      </dsp:txBody>
      <dsp:txXfrm>
        <a:off x="6296594" y="2473755"/>
        <a:ext cx="2153655" cy="1260812"/>
      </dsp:txXfrm>
    </dsp:sp>
    <dsp:sp modelId="{03C45090-4C04-BB43-A0B4-8FD316CB5699}">
      <dsp:nvSpPr>
        <dsp:cNvPr id="0" name=""/>
        <dsp:cNvSpPr/>
      </dsp:nvSpPr>
      <dsp:spPr>
        <a:xfrm rot="10800000">
          <a:off x="5587736" y="2827380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10800000">
        <a:off x="5729698" y="2938092"/>
        <a:ext cx="331244" cy="332138"/>
      </dsp:txXfrm>
    </dsp:sp>
    <dsp:sp modelId="{448A65B3-9269-F94D-A4FA-2BACED604117}">
      <dsp:nvSpPr>
        <dsp:cNvPr id="0" name=""/>
        <dsp:cNvSpPr/>
      </dsp:nvSpPr>
      <dsp:spPr>
        <a:xfrm>
          <a:off x="3132418" y="2434529"/>
          <a:ext cx="2232107" cy="1339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Peer Review</a:t>
          </a:r>
          <a:r>
            <a:rPr lang="en-GB" sz="2000" kern="1200" baseline="0" dirty="0"/>
            <a:t> Meeting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dirty="0"/>
            <a:t>(3 countries)</a:t>
          </a:r>
          <a:endParaRPr lang="en-GB" sz="2000" kern="1200" dirty="0"/>
        </a:p>
      </dsp:txBody>
      <dsp:txXfrm>
        <a:off x="3171644" y="2473755"/>
        <a:ext cx="2153655" cy="126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506EF-06C3-404C-8F89-57A0E21DDE20}" type="datetimeFigureOut">
              <a:rPr lang="en-US" smtClean="0">
                <a:latin typeface="Roboto" panose="02000000000000000000" pitchFamily="2" charset="0"/>
              </a:rPr>
              <a:t>5/6/2019</a:t>
            </a:fld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FCCDC5-2EC0-A947-93ED-82E1F9248E90}" type="slidenum">
              <a:rPr lang="en-US" smtClean="0">
                <a:latin typeface="Roboto" panose="02000000000000000000" pitchFamily="2" charset="0"/>
              </a:rPr>
              <a:t>‹#›</a:t>
            </a:fld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196D1C28-0F0C-214E-8322-B87F8AA539D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A83311DB-C32A-CC46-90F4-CE205A9DE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6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36" algn="l" defTabSz="457136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272" algn="l" defTabSz="457136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408" algn="l" defTabSz="457136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543" algn="l" defTabSz="457136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679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9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dirty="0"/>
              <a:t>Created in the 70’s more than forty years ago under the UN Environment </a:t>
            </a:r>
            <a:r>
              <a:rPr lang="en-US" dirty="0" err="1"/>
              <a:t>Programme</a:t>
            </a:r>
            <a:r>
              <a:rPr lang="en-US" dirty="0"/>
              <a:t>, the Mediterranean Action Plan (MAP) and Barcelona Convention are Regional Multilateral Environmental Agreements that represent the only legally-binding set of instruments and policies for protecting marine and coastal ecosystems in the Mediterranean.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dirty="0"/>
              <a:t>This regional cooperation framework gathers the 21 riparian countries of the Mediterranean basin and the EU, as CPs to the BC.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These 22 CPs agreed on a common transformative agenda for regional cooperation, partnership and solidarity, “to protect and enhance the marine environment (and) to contribute towards sustainable development of the entire region”. 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Allow me to remind that 14 of the CPs to the BC are also UNECE Members: Albania, Bosnia and Herzegovina, Croatia, Cyprus, France, Greece, Israel, Italy, Malta, Monaco, Montenegro, Slovenia, Spain, and Turkey.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dirty="0"/>
              <a:t>The MAP system works towards a peaceful, prosperous and sustainable Mediterranean region, in which societies enjoy a high quality of life within healthy marine and coastal ecosystems.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dirty="0"/>
              <a:t>The Coordinating Unit of the MAP – BC is hosted by Greece in Athens and supervises the work of several specialized Regional Activity </a:t>
            </a:r>
            <a:r>
              <a:rPr lang="en-US" dirty="0" err="1"/>
              <a:t>Centres</a:t>
            </a:r>
            <a:r>
              <a:rPr lang="en-US" dirty="0"/>
              <a:t>, based in Spain, France, Italy, Croatia, Malta and Tunisia.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9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first column of this table lists the 6 overall objectives of the MSSD. </a:t>
            </a:r>
          </a:p>
          <a:p>
            <a:endParaRPr lang="en-US" b="0" dirty="0"/>
          </a:p>
          <a:p>
            <a:r>
              <a:rPr lang="en-US" b="0" dirty="0"/>
              <a:t>A number of SDGs are of primary interest for the MAP system, particularly the SDG 14 focusing on conservation and sustainable use of the oceans.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3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311DB-C32A-CC46-90F4-CE205A9DE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2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311DB-C32A-CC46-90F4-CE205A9DE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6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0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1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8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4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2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56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54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3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sjdlf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171395" indent="-342852" algn="l" defTabSz="457136" rtl="0" eaLnBrk="1" latinLnBrk="0" hangingPunct="1">
        <a:spcBef>
          <a:spcPct val="20000"/>
        </a:spcBef>
        <a:buFont typeface="Wingdings" charset="2"/>
        <a:buChar char="v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057111" indent="-228568" algn="l" defTabSz="45713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057111" indent="-228568" algn="l" defTabSz="45713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image" Target="../media/image17.pn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Julien.Letellier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Environment_Logo_English_Short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21" y="1"/>
            <a:ext cx="2495615" cy="1619656"/>
          </a:xfrm>
          <a:prstGeom prst="rect">
            <a:avLst/>
          </a:prstGeom>
          <a:effectLst>
            <a:glow rad="50800">
              <a:schemeClr val="accent1">
                <a:lumMod val="40000"/>
                <a:lumOff val="6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74710" y="6497052"/>
            <a:ext cx="3132675" cy="250882"/>
          </a:xfrm>
          <a:prstGeom prst="rect">
            <a:avLst/>
          </a:prstGeom>
        </p:spPr>
        <p:txBody>
          <a:bodyPr vert="horz" lIns="0" tIns="45713" rIns="0" bIns="4571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algn="r"/>
            <a:r>
              <a:rPr lang="en-US" sz="9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</a:t>
            </a:r>
            <a:r>
              <a:rPr lang="en-US" sz="9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Mathieu </a:t>
            </a:r>
            <a:r>
              <a:rPr lang="en-US" sz="9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Foulquié</a:t>
            </a:r>
            <a:endParaRPr lang="en-US" sz="9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en-US" sz="9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728122" y="2779217"/>
            <a:ext cx="8026414" cy="2233083"/>
          </a:xfrm>
        </p:spPr>
        <p:txBody>
          <a:bodyPr lIns="0" rIns="0" bIns="144000" anchor="b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Voluntary Peer Review Mechanisms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support of Sustainable Development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Mediterranean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04599" y="4988573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8123" y="6540202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 txBox="1">
            <a:spLocks/>
          </p:cNvSpPr>
          <p:nvPr/>
        </p:nvSpPr>
        <p:spPr>
          <a:xfrm>
            <a:off x="728123" y="5372965"/>
            <a:ext cx="7092044" cy="458159"/>
          </a:xfrm>
          <a:prstGeom prst="rect">
            <a:avLst/>
          </a:prstGeom>
        </p:spPr>
        <p:txBody>
          <a:bodyPr vert="horz" lIns="0" tIns="144000" rIns="0" bIns="45713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FFFFFF"/>
              </a:solidFill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Mr. Julien Le Tellier</a:t>
            </a:r>
          </a:p>
          <a:p>
            <a:r>
              <a:rPr lang="en-US" sz="1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Environment / Mediterranean Action Plan – Barcelona Convention Secretariat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99" y="329584"/>
            <a:ext cx="1216475" cy="10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8122" y="6350001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28122" y="1193800"/>
            <a:ext cx="7679262" cy="5156201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endParaRPr lang="en-US" sz="2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8122" y="2"/>
            <a:ext cx="7679262" cy="1193799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br>
              <a:rPr lang="en-US" sz="3200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MAP – Barcelona Convention system </a:t>
            </a:r>
          </a:p>
        </p:txBody>
      </p:sp>
      <p:pic>
        <p:nvPicPr>
          <p:cNvPr id="14" name="Picture 13" descr="UNEnvironment_Logo_English_Short_colour.png">
            <a:extLst>
              <a:ext uri="{FF2B5EF4-FFF2-40B4-BE49-F238E27FC236}">
                <a16:creationId xmlns:a16="http://schemas.microsoft.com/office/drawing/2014/main" id="{83225855-96D8-4425-8FA2-D08633452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175" y="6254750"/>
            <a:ext cx="925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235DAE5-3F42-4B6C-A86F-7C9504A9F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6257925"/>
            <a:ext cx="68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01F694-DB30-485B-B356-C525DE4F224E}"/>
              </a:ext>
            </a:extLst>
          </p:cNvPr>
          <p:cNvGrpSpPr/>
          <p:nvPr/>
        </p:nvGrpSpPr>
        <p:grpSpPr>
          <a:xfrm>
            <a:off x="334150" y="1437777"/>
            <a:ext cx="4865598" cy="2581549"/>
            <a:chOff x="334150" y="1437777"/>
            <a:chExt cx="4865598" cy="2581549"/>
          </a:xfrm>
        </p:grpSpPr>
        <p:pic>
          <p:nvPicPr>
            <p:cNvPr id="8" name="Content Placeholder 5">
              <a:extLst>
                <a:ext uri="{FF2B5EF4-FFF2-40B4-BE49-F238E27FC236}">
                  <a16:creationId xmlns:a16="http://schemas.microsoft.com/office/drawing/2014/main" id="{0E1C00A5-C5DB-44BE-AEB7-3D9DEF68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423" y="1437777"/>
              <a:ext cx="4046325" cy="258154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335166-7F3E-4F96-AC96-4DE4C31B8C8E}"/>
                </a:ext>
              </a:extLst>
            </p:cNvPr>
            <p:cNvSpPr txBox="1"/>
            <p:nvPr/>
          </p:nvSpPr>
          <p:spPr>
            <a:xfrm>
              <a:off x="334150" y="1456550"/>
              <a:ext cx="808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The Parties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C3719-6E0E-4394-BF5A-A78F49E35A50}"/>
              </a:ext>
            </a:extLst>
          </p:cNvPr>
          <p:cNvGrpSpPr/>
          <p:nvPr/>
        </p:nvGrpSpPr>
        <p:grpSpPr>
          <a:xfrm>
            <a:off x="5786846" y="1467182"/>
            <a:ext cx="3045839" cy="2289175"/>
            <a:chOff x="5786846" y="1467182"/>
            <a:chExt cx="3045839" cy="2289175"/>
          </a:xfrm>
        </p:grpSpPr>
        <p:pic>
          <p:nvPicPr>
            <p:cNvPr id="13" name="Image 5">
              <a:extLst>
                <a:ext uri="{FF2B5EF4-FFF2-40B4-BE49-F238E27FC236}">
                  <a16:creationId xmlns:a16="http://schemas.microsoft.com/office/drawing/2014/main" id="{A21AC380-D8C0-4C0C-AD34-CD5F9999C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6846" y="1467182"/>
              <a:ext cx="1608138" cy="2289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A4949E-C4E2-48FB-8B8C-3975FD449798}"/>
                </a:ext>
              </a:extLst>
            </p:cNvPr>
            <p:cNvSpPr txBox="1"/>
            <p:nvPr/>
          </p:nvSpPr>
          <p:spPr>
            <a:xfrm>
              <a:off x="7497146" y="1467182"/>
              <a:ext cx="13355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The Barcelona Convention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4718C2-3B16-4B01-AFB6-CB76FA42F701}"/>
              </a:ext>
            </a:extLst>
          </p:cNvPr>
          <p:cNvGrpSpPr/>
          <p:nvPr/>
        </p:nvGrpSpPr>
        <p:grpSpPr>
          <a:xfrm>
            <a:off x="4550733" y="3326747"/>
            <a:ext cx="4369083" cy="3024324"/>
            <a:chOff x="4550733" y="3326747"/>
            <a:chExt cx="4369083" cy="30243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1BB4E4F-F3A9-4CFD-BA97-C4341A139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0733" y="3923277"/>
              <a:ext cx="4046324" cy="24277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29857A-F7ED-413E-9809-48C5F2471AF2}"/>
                </a:ext>
              </a:extLst>
            </p:cNvPr>
            <p:cNvSpPr txBox="1"/>
            <p:nvPr/>
          </p:nvSpPr>
          <p:spPr>
            <a:xfrm>
              <a:off x="7584277" y="3326747"/>
              <a:ext cx="1335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The Secretariat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39613E-D442-47A5-B3DE-123D1564EEE2}"/>
              </a:ext>
            </a:extLst>
          </p:cNvPr>
          <p:cNvGrpSpPr/>
          <p:nvPr/>
        </p:nvGrpSpPr>
        <p:grpSpPr>
          <a:xfrm>
            <a:off x="171415" y="3156029"/>
            <a:ext cx="4209205" cy="3195042"/>
            <a:chOff x="171415" y="3156029"/>
            <a:chExt cx="4209205" cy="31950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A91AB4-F216-40B5-A16D-BA7EA2EB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11" y="3924667"/>
              <a:ext cx="3886409" cy="242640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FC4460-B931-4C3E-8073-554034899824}"/>
                </a:ext>
              </a:extLst>
            </p:cNvPr>
            <p:cNvSpPr txBox="1"/>
            <p:nvPr/>
          </p:nvSpPr>
          <p:spPr>
            <a:xfrm>
              <a:off x="171415" y="3156029"/>
              <a:ext cx="1171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COP 20, Tirana, Dec.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3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8122" y="6350001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28122" y="1193800"/>
            <a:ext cx="7679262" cy="5156201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endParaRPr lang="en-US" sz="2400" b="1" dirty="0"/>
          </a:p>
        </p:txBody>
      </p:sp>
      <p:pic>
        <p:nvPicPr>
          <p:cNvPr id="14" name="Picture 13" descr="UNEnvironment_Logo_English_Short_colour.png">
            <a:extLst>
              <a:ext uri="{FF2B5EF4-FFF2-40B4-BE49-F238E27FC236}">
                <a16:creationId xmlns:a16="http://schemas.microsoft.com/office/drawing/2014/main" id="{83225855-96D8-4425-8FA2-D08633452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175" y="6254750"/>
            <a:ext cx="925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235DAE5-3F42-4B6C-A86F-7C9504A9F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6257925"/>
            <a:ext cx="68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740DE7F8-2488-4F89-8BBA-27FFC4CFAE99}"/>
              </a:ext>
            </a:extLst>
          </p:cNvPr>
          <p:cNvSpPr txBox="1">
            <a:spLocks/>
          </p:cNvSpPr>
          <p:nvPr/>
        </p:nvSpPr>
        <p:spPr>
          <a:xfrm>
            <a:off x="738188" y="260350"/>
            <a:ext cx="7669197" cy="865188"/>
          </a:xfrm>
          <a:prstGeom prst="rect">
            <a:avLst/>
          </a:prstGeom>
        </p:spPr>
        <p:txBody>
          <a:bodyPr vert="horz" lIns="91427" tIns="45713" rIns="91427" bIns="45713" rtlCol="0" anchor="ctr">
            <a:normAutofit fontScale="92500" lnSpcReduction="20000"/>
          </a:bodyPr>
          <a:lstStyle>
            <a:lvl1pPr algn="l" defTabSz="45713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algn="ctr" defTabSz="457200"/>
            <a:r>
              <a:rPr lang="en-US" altLang="fr-FR" sz="3200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 / Regional Interactions on Sustainable Development  </a:t>
            </a:r>
            <a:endParaRPr lang="fr-FR" altLang="fr-FR" sz="3200" dirty="0">
              <a:solidFill>
                <a:srgbClr val="00AEE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D62897-F5AF-4DAC-A902-F8E871F2D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23851"/>
              </p:ext>
            </p:extLst>
          </p:nvPr>
        </p:nvGraphicFramePr>
        <p:xfrm>
          <a:off x="452953" y="1961955"/>
          <a:ext cx="8229600" cy="35389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9900041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77867217"/>
                    </a:ext>
                  </a:extLst>
                </a:gridCol>
              </a:tblGrid>
              <a:tr h="673075">
                <a:tc>
                  <a:txBody>
                    <a:bodyPr/>
                    <a:lstStyle/>
                    <a:p>
                      <a:pPr marL="0" marR="19050" lvl="0" indent="0" algn="ctr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Global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19050" lvl="0" indent="0" algn="ctr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Regional (Mediterranean)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875415502"/>
                  </a:ext>
                </a:extLst>
              </a:tr>
              <a:tr h="716459"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2030 Agenda and Sustainable Development Goals (SDGs)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Mediterranean Strategy for Sustainable Development (MSSD) 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7152"/>
                  </a:ext>
                </a:extLst>
              </a:tr>
              <a:tr h="716459"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High-Level Political Forum (HLPF)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Mediterranean Commission on Sustainable Development (MCSD)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9367"/>
                  </a:ext>
                </a:extLst>
              </a:tr>
              <a:tr h="716459"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Volunteer National Review (VNR)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Simplified Peer Review Mechanism (SIMPEER)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945"/>
                  </a:ext>
                </a:extLst>
              </a:tr>
              <a:tr h="716459"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SDG Index and Dashboards 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457136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Arial" panose="020B0604020202020204" pitchFamily="34" charset="0"/>
                        </a:rPr>
                        <a:t>Mediterranean Sustainability Dashboard</a:t>
                      </a: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8409"/>
                  </a:ext>
                </a:extLst>
              </a:tr>
            </a:tbl>
          </a:graphicData>
        </a:graphic>
      </p:graphicFrame>
      <p:pic>
        <p:nvPicPr>
          <p:cNvPr id="13" name="Image 13">
            <a:extLst>
              <a:ext uri="{FF2B5EF4-FFF2-40B4-BE49-F238E27FC236}">
                <a16:creationId xmlns:a16="http://schemas.microsoft.com/office/drawing/2014/main" id="{EA816725-F663-4FC1-8E48-B94F7BF58A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41" y="109682"/>
            <a:ext cx="1290742" cy="171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://sdgcompass.org/wp-content/uploads/2016/04/global-goals_14_1.jpg">
            <a:extLst>
              <a:ext uri="{FF2B5EF4-FFF2-40B4-BE49-F238E27FC236}">
                <a16:creationId xmlns:a16="http://schemas.microsoft.com/office/drawing/2014/main" id="{7D4F7F6D-8221-493E-BDA2-C9EF2EFF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5590676"/>
            <a:ext cx="622621" cy="6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dgcompass.org/wp-content/uploads/2016/04/global-goals_02_1.jpg">
            <a:extLst>
              <a:ext uri="{FF2B5EF4-FFF2-40B4-BE49-F238E27FC236}">
                <a16:creationId xmlns:a16="http://schemas.microsoft.com/office/drawing/2014/main" id="{AB6EEDA1-2C32-4A45-AA93-96B15784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2" y="5595674"/>
            <a:ext cx="619798" cy="6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ésultat de recherche d'images pour &quot;SDG 6&quot;">
            <a:extLst>
              <a:ext uri="{FF2B5EF4-FFF2-40B4-BE49-F238E27FC236}">
                <a16:creationId xmlns:a16="http://schemas.microsoft.com/office/drawing/2014/main" id="{E59605F5-911A-46A4-8C95-641B3111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98" y="5596298"/>
            <a:ext cx="617417" cy="6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SDG 15&quot;">
            <a:extLst>
              <a:ext uri="{FF2B5EF4-FFF2-40B4-BE49-F238E27FC236}">
                <a16:creationId xmlns:a16="http://schemas.microsoft.com/office/drawing/2014/main" id="{EF64A9F6-B478-496A-86C9-434B792B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64" y="5595987"/>
            <a:ext cx="619485" cy="6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1">
            <a:extLst>
              <a:ext uri="{FF2B5EF4-FFF2-40B4-BE49-F238E27FC236}">
                <a16:creationId xmlns:a16="http://schemas.microsoft.com/office/drawing/2014/main" id="{E5080572-EF55-49C6-863B-3A2838118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0608" y="5597025"/>
            <a:ext cx="617585" cy="616041"/>
          </a:xfrm>
          <a:prstGeom prst="rect">
            <a:avLst/>
          </a:prstGeom>
        </p:spPr>
      </p:pic>
      <p:pic>
        <p:nvPicPr>
          <p:cNvPr id="24" name="Image 2">
            <a:extLst>
              <a:ext uri="{FF2B5EF4-FFF2-40B4-BE49-F238E27FC236}">
                <a16:creationId xmlns:a16="http://schemas.microsoft.com/office/drawing/2014/main" id="{EB248877-D80B-45E7-8EDE-57F6FC013D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5392" y="5598323"/>
            <a:ext cx="622620" cy="621063"/>
          </a:xfrm>
          <a:prstGeom prst="rect">
            <a:avLst/>
          </a:prstGeom>
        </p:spPr>
      </p:pic>
      <p:pic>
        <p:nvPicPr>
          <p:cNvPr id="25" name="Image 3">
            <a:extLst>
              <a:ext uri="{FF2B5EF4-FFF2-40B4-BE49-F238E27FC236}">
                <a16:creationId xmlns:a16="http://schemas.microsoft.com/office/drawing/2014/main" id="{27BFAC20-23C4-4851-A99B-CC82A105BA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20" y="5598124"/>
            <a:ext cx="622620" cy="621063"/>
          </a:xfrm>
          <a:prstGeom prst="rect">
            <a:avLst/>
          </a:prstGeom>
        </p:spPr>
      </p:pic>
      <p:pic>
        <p:nvPicPr>
          <p:cNvPr id="26" name="Picture 4" descr="Résultat de recherche d'images pour &quot;SDG 8&quot;">
            <a:extLst>
              <a:ext uri="{FF2B5EF4-FFF2-40B4-BE49-F238E27FC236}">
                <a16:creationId xmlns:a16="http://schemas.microsoft.com/office/drawing/2014/main" id="{C057F96D-FEFD-427C-9DA6-D7E1DBE6C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961" y="5598821"/>
            <a:ext cx="618002" cy="6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ésultat de recherche d'images pour &quot;SDG 9&quot;">
            <a:extLst>
              <a:ext uri="{FF2B5EF4-FFF2-40B4-BE49-F238E27FC236}">
                <a16:creationId xmlns:a16="http://schemas.microsoft.com/office/drawing/2014/main" id="{D6E64A33-A6BF-440D-A9EE-5D82AB3B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12" y="5606067"/>
            <a:ext cx="618003" cy="6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ésultat de recherche d'images pour &quot;SDG 12&quot;">
            <a:extLst>
              <a:ext uri="{FF2B5EF4-FFF2-40B4-BE49-F238E27FC236}">
                <a16:creationId xmlns:a16="http://schemas.microsoft.com/office/drawing/2014/main" id="{764FF59B-D3B0-4B91-BB2F-53BC8663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31" y="5597133"/>
            <a:ext cx="618003" cy="6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Résultat de recherche d'images pour &quot;SDG 16&quot;">
            <a:extLst>
              <a:ext uri="{FF2B5EF4-FFF2-40B4-BE49-F238E27FC236}">
                <a16:creationId xmlns:a16="http://schemas.microsoft.com/office/drawing/2014/main" id="{6BD5203B-5D14-4D3B-86F9-C93CAA65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51" y="5614429"/>
            <a:ext cx="600075" cy="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Résultat de recherche d'images pour &quot;SDG 17&quot;">
            <a:extLst>
              <a:ext uri="{FF2B5EF4-FFF2-40B4-BE49-F238E27FC236}">
                <a16:creationId xmlns:a16="http://schemas.microsoft.com/office/drawing/2014/main" id="{E2770CCB-07C4-4174-860C-0DB5A5D2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52" y="5611664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28122" y="6350001"/>
            <a:ext cx="7679262" cy="508000"/>
          </a:xfrm>
          <a:prstGeom prst="rect">
            <a:avLst/>
          </a:prstGeom>
        </p:spPr>
        <p:txBody>
          <a:bodyPr vert="horz" lIns="0" tIns="45713" rIns="0" bIns="45713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74C2E-61E0-2C45-9917-25B26B6AD85F}" type="slidenum">
              <a:rPr lang="en-US" sz="900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sz="9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728122" y="2"/>
            <a:ext cx="7679262" cy="1193799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3200" dirty="0">
                <a:solidFill>
                  <a:srgbClr val="00AEEF"/>
                </a:solidFill>
              </a:rPr>
              <a:t>Linking the objectives of the MSSD 2016-2025 to the SDGs</a:t>
            </a:r>
          </a:p>
        </p:txBody>
      </p:sp>
      <p:graphicFrame>
        <p:nvGraphicFramePr>
          <p:cNvPr id="22" name="Group 307"/>
          <p:cNvGraphicFramePr>
            <a:graphicFrameLocks noGrp="1"/>
          </p:cNvGraphicFramePr>
          <p:nvPr>
            <p:ph idx="1"/>
            <p:extLst/>
          </p:nvPr>
        </p:nvGraphicFramePr>
        <p:xfrm>
          <a:off x="45721" y="1193804"/>
          <a:ext cx="9098279" cy="5664196"/>
        </p:xfrm>
        <a:graphic>
          <a:graphicData uri="http://schemas.openxmlformats.org/drawingml/2006/table">
            <a:tbl>
              <a:tblPr/>
              <a:tblGrid>
                <a:gridCol w="621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96">
                <a:tc>
                  <a:txBody>
                    <a:bodyPr/>
                    <a:lstStyle>
                      <a:lvl1pPr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54013" indent="-173038"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39763" indent="-11113">
                        <a:buFont typeface="Helvetica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03288" indent="258763">
                        <a:buSzPct val="6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71575" indent="350838"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6287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859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431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0003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MSSD</a:t>
                      </a:r>
                      <a:r>
                        <a:rPr kumimoji="0" lang="en-US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Objectives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54013" indent="-173038"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39763" indent="-11113">
                        <a:buFont typeface="Helvetica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03288" indent="258763">
                        <a:buSzPct val="6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71575" indent="350838"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6287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859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431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000375" indent="3508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UN-SDGs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 Ensuring sustainable development in 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marine and coastal areas </a:t>
                      </a:r>
                      <a:endParaRPr lang="fr-FR" sz="1800" b="1" dirty="0">
                        <a:solidFill>
                          <a:schemeClr val="tx2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2. Promoting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resource management, food production and food security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through sustainable forms of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rural development </a:t>
                      </a:r>
                      <a:endParaRPr lang="fr-FR" sz="1800" b="1" dirty="0">
                        <a:solidFill>
                          <a:srgbClr val="00B05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3. Planning and managing </a:t>
                      </a:r>
                      <a:r>
                        <a:rPr lang="en-GB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sustainable Mediterranean cities </a:t>
                      </a:r>
                      <a:endParaRPr lang="fr-FR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4. Addressing </a:t>
                      </a: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climate change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as a priority issue for the Mediterranean </a:t>
                      </a: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5. Transition towards a </a:t>
                      </a:r>
                      <a:r>
                        <a:rPr lang="en-GB" sz="1800" b="1" kern="1200" dirty="0">
                          <a:solidFill>
                            <a:srgbClr val="0192A2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green and blue economy </a:t>
                      </a:r>
                      <a:endParaRPr lang="fr-FR" sz="1800" b="1" dirty="0">
                        <a:solidFill>
                          <a:srgbClr val="0192A2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 Improving </a:t>
                      </a: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governance</a:t>
                      </a: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 support of sustainable development </a:t>
                      </a: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http://sdgcompass.org/wp-content/uploads/2016/04/global-goals_14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30" y="1476112"/>
            <a:ext cx="1037284" cy="10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dgcompass.org/wp-content/uploads/2016/04/global-goals_02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3" y="2521312"/>
            <a:ext cx="779962" cy="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SDG 6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9" y="2521431"/>
            <a:ext cx="776965" cy="7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SDG 15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70" y="2522948"/>
            <a:ext cx="779568" cy="7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857" y="3391957"/>
            <a:ext cx="777177" cy="7752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3072" y="3381126"/>
            <a:ext cx="783513" cy="781554"/>
          </a:xfrm>
          <a:prstGeom prst="rect">
            <a:avLst/>
          </a:prstGeom>
        </p:spPr>
      </p:pic>
      <p:pic>
        <p:nvPicPr>
          <p:cNvPr id="12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5552" y="4238645"/>
            <a:ext cx="832715" cy="830633"/>
          </a:xfrm>
          <a:prstGeom prst="rect">
            <a:avLst/>
          </a:prstGeom>
        </p:spPr>
      </p:pic>
      <p:pic>
        <p:nvPicPr>
          <p:cNvPr id="13" name="Picture 4" descr="Résultat de recherche d'images pour &quot;SDG 8&quot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7857" y="5136799"/>
            <a:ext cx="822959" cy="8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ésultat de recherche d'images pour &quot;SDG 9&quot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9" y="5136799"/>
            <a:ext cx="822959" cy="8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ésultat de recherche d'images pour &quot;SDG 12&quot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01" y="5127020"/>
            <a:ext cx="822958" cy="8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ésultat de recherche d'images pour &quot;SDG 16&quot;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76" y="6015175"/>
            <a:ext cx="822958" cy="8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ésultat de recherche d'images pour &quot;SDG 17&quot;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58" y="6002681"/>
            <a:ext cx="822958" cy="8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0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32156" y="76201"/>
            <a:ext cx="7679262" cy="1117599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Roboto Regular"/>
                <a:ea typeface="+mj-ea"/>
              </a:rPr>
              <a:t>SIMPEER of National Strategies on Sustainable Development (NSSDs)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04322" y="6350001"/>
            <a:ext cx="7000402" cy="463092"/>
          </a:xfrm>
          <a:prstGeom prst="rect">
            <a:avLst/>
          </a:prstGeom>
        </p:spPr>
        <p:txBody>
          <a:bodyPr vert="horz" lIns="0" tIns="45713" rIns="0" bIns="45713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28574C2E-61E0-2C45-9917-25B26B6AD8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 Regular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 Regular"/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8122" y="6350001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Bande perforée 14"/>
          <p:cNvSpPr/>
          <p:nvPr/>
        </p:nvSpPr>
        <p:spPr>
          <a:xfrm>
            <a:off x="2107276" y="1474995"/>
            <a:ext cx="2043721" cy="804672"/>
          </a:xfrm>
          <a:prstGeom prst="flowChartPunchedTap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Voluntary basis</a:t>
            </a:r>
          </a:p>
        </p:txBody>
      </p:sp>
      <p:sp>
        <p:nvSpPr>
          <p:cNvPr id="8" name="Bande perforée 19"/>
          <p:cNvSpPr/>
          <p:nvPr/>
        </p:nvSpPr>
        <p:spPr>
          <a:xfrm>
            <a:off x="507993" y="2370344"/>
            <a:ext cx="2043721" cy="804672"/>
          </a:xfrm>
          <a:prstGeom prst="flowChartPunchedTap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Dialogue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ande perforée 20"/>
          <p:cNvSpPr/>
          <p:nvPr/>
        </p:nvSpPr>
        <p:spPr>
          <a:xfrm>
            <a:off x="23316" y="3443682"/>
            <a:ext cx="2592287" cy="804672"/>
          </a:xfrm>
          <a:prstGeom prst="flowChartPunchedTap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Agreed methodology</a:t>
            </a:r>
          </a:p>
        </p:txBody>
      </p:sp>
      <p:sp>
        <p:nvSpPr>
          <p:cNvPr id="13" name="ZoneTexte 11"/>
          <p:cNvSpPr txBox="1"/>
          <p:nvPr/>
        </p:nvSpPr>
        <p:spPr>
          <a:xfrm>
            <a:off x="0" y="4921078"/>
            <a:ext cx="383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Mutual learning, equal participation</a:t>
            </a:r>
          </a:p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Improvement from past experiences…</a:t>
            </a:r>
          </a:p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Exchanges of experiences, policies and good practices…</a:t>
            </a:r>
          </a:p>
        </p:txBody>
      </p:sp>
      <p:sp>
        <p:nvSpPr>
          <p:cNvPr id="15" name="Flèche vers la gauche 18"/>
          <p:cNvSpPr/>
          <p:nvPr/>
        </p:nvSpPr>
        <p:spPr>
          <a:xfrm rot="20108166">
            <a:off x="6124717" y="2992893"/>
            <a:ext cx="2965332" cy="1539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MSSD 2016-2025 implementation and monitoring</a:t>
            </a:r>
          </a:p>
        </p:txBody>
      </p:sp>
      <p:sp>
        <p:nvSpPr>
          <p:cNvPr id="17" name="Flèche vers la gauche 24"/>
          <p:cNvSpPr/>
          <p:nvPr/>
        </p:nvSpPr>
        <p:spPr>
          <a:xfrm rot="20081764">
            <a:off x="5765055" y="1706155"/>
            <a:ext cx="2965332" cy="1539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SDGs specifications</a:t>
            </a:r>
          </a:p>
        </p:txBody>
      </p:sp>
      <p:sp>
        <p:nvSpPr>
          <p:cNvPr id="19" name="Forme libre 15"/>
          <p:cNvSpPr/>
          <p:nvPr/>
        </p:nvSpPr>
        <p:spPr>
          <a:xfrm>
            <a:off x="2699792" y="2152292"/>
            <a:ext cx="3740809" cy="3557972"/>
          </a:xfrm>
          <a:custGeom>
            <a:avLst/>
            <a:gdLst>
              <a:gd name="connsiteX0" fmla="*/ 1827239 w 2574286"/>
              <a:gd name="connsiteY0" fmla="*/ 410440 h 2574286"/>
              <a:gd name="connsiteX1" fmla="*/ 2027478 w 2574286"/>
              <a:gd name="connsiteY1" fmla="*/ 242411 h 2574286"/>
              <a:gd name="connsiteX2" fmla="*/ 2187445 w 2574286"/>
              <a:gd name="connsiteY2" fmla="*/ 376640 h 2574286"/>
              <a:gd name="connsiteX3" fmla="*/ 2056740 w 2574286"/>
              <a:gd name="connsiteY3" fmla="*/ 603014 h 2574286"/>
              <a:gd name="connsiteX4" fmla="*/ 2264414 w 2574286"/>
              <a:gd name="connsiteY4" fmla="*/ 962716 h 2574286"/>
              <a:gd name="connsiteX5" fmla="*/ 2525813 w 2574286"/>
              <a:gd name="connsiteY5" fmla="*/ 962710 h 2574286"/>
              <a:gd name="connsiteX6" fmla="*/ 2562075 w 2574286"/>
              <a:gd name="connsiteY6" fmla="*/ 1168360 h 2574286"/>
              <a:gd name="connsiteX7" fmla="*/ 2316438 w 2574286"/>
              <a:gd name="connsiteY7" fmla="*/ 1257757 h 2574286"/>
              <a:gd name="connsiteX8" fmla="*/ 2244314 w 2574286"/>
              <a:gd name="connsiteY8" fmla="*/ 1666796 h 2574286"/>
              <a:gd name="connsiteX9" fmla="*/ 2444561 w 2574286"/>
              <a:gd name="connsiteY9" fmla="*/ 1834815 h 2574286"/>
              <a:gd name="connsiteX10" fmla="*/ 2340149 w 2574286"/>
              <a:gd name="connsiteY10" fmla="*/ 2015660 h 2574286"/>
              <a:gd name="connsiteX11" fmla="*/ 2094517 w 2574286"/>
              <a:gd name="connsiteY11" fmla="*/ 1926250 h 2574286"/>
              <a:gd name="connsiteX12" fmla="*/ 1776342 w 2574286"/>
              <a:gd name="connsiteY12" fmla="*/ 2193231 h 2574286"/>
              <a:gd name="connsiteX13" fmla="*/ 1821740 w 2574286"/>
              <a:gd name="connsiteY13" fmla="*/ 2450658 h 2574286"/>
              <a:gd name="connsiteX14" fmla="*/ 1625511 w 2574286"/>
              <a:gd name="connsiteY14" fmla="*/ 2522079 h 2574286"/>
              <a:gd name="connsiteX15" fmla="*/ 1494817 w 2574286"/>
              <a:gd name="connsiteY15" fmla="*/ 2295698 h 2574286"/>
              <a:gd name="connsiteX16" fmla="*/ 1079468 w 2574286"/>
              <a:gd name="connsiteY16" fmla="*/ 2295698 h 2574286"/>
              <a:gd name="connsiteX17" fmla="*/ 948775 w 2574286"/>
              <a:gd name="connsiteY17" fmla="*/ 2522079 h 2574286"/>
              <a:gd name="connsiteX18" fmla="*/ 752546 w 2574286"/>
              <a:gd name="connsiteY18" fmla="*/ 2450658 h 2574286"/>
              <a:gd name="connsiteX19" fmla="*/ 797944 w 2574286"/>
              <a:gd name="connsiteY19" fmla="*/ 2193231 h 2574286"/>
              <a:gd name="connsiteX20" fmla="*/ 479768 w 2574286"/>
              <a:gd name="connsiteY20" fmla="*/ 1926250 h 2574286"/>
              <a:gd name="connsiteX21" fmla="*/ 234137 w 2574286"/>
              <a:gd name="connsiteY21" fmla="*/ 2015660 h 2574286"/>
              <a:gd name="connsiteX22" fmla="*/ 129725 w 2574286"/>
              <a:gd name="connsiteY22" fmla="*/ 1834815 h 2574286"/>
              <a:gd name="connsiteX23" fmla="*/ 329973 w 2574286"/>
              <a:gd name="connsiteY23" fmla="*/ 1666796 h 2574286"/>
              <a:gd name="connsiteX24" fmla="*/ 257848 w 2574286"/>
              <a:gd name="connsiteY24" fmla="*/ 1257757 h 2574286"/>
              <a:gd name="connsiteX25" fmla="*/ 12211 w 2574286"/>
              <a:gd name="connsiteY25" fmla="*/ 1168360 h 2574286"/>
              <a:gd name="connsiteX26" fmla="*/ 48473 w 2574286"/>
              <a:gd name="connsiteY26" fmla="*/ 962710 h 2574286"/>
              <a:gd name="connsiteX27" fmla="*/ 309872 w 2574286"/>
              <a:gd name="connsiteY27" fmla="*/ 962717 h 2574286"/>
              <a:gd name="connsiteX28" fmla="*/ 517546 w 2574286"/>
              <a:gd name="connsiteY28" fmla="*/ 603015 h 2574286"/>
              <a:gd name="connsiteX29" fmla="*/ 386841 w 2574286"/>
              <a:gd name="connsiteY29" fmla="*/ 376640 h 2574286"/>
              <a:gd name="connsiteX30" fmla="*/ 546808 w 2574286"/>
              <a:gd name="connsiteY30" fmla="*/ 242411 h 2574286"/>
              <a:gd name="connsiteX31" fmla="*/ 747047 w 2574286"/>
              <a:gd name="connsiteY31" fmla="*/ 410440 h 2574286"/>
              <a:gd name="connsiteX32" fmla="*/ 1137347 w 2574286"/>
              <a:gd name="connsiteY32" fmla="*/ 268382 h 2574286"/>
              <a:gd name="connsiteX33" fmla="*/ 1182732 w 2574286"/>
              <a:gd name="connsiteY33" fmla="*/ 10954 h 2574286"/>
              <a:gd name="connsiteX34" fmla="*/ 1391554 w 2574286"/>
              <a:gd name="connsiteY34" fmla="*/ 10954 h 2574286"/>
              <a:gd name="connsiteX35" fmla="*/ 1436939 w 2574286"/>
              <a:gd name="connsiteY35" fmla="*/ 268383 h 2574286"/>
              <a:gd name="connsiteX36" fmla="*/ 1827239 w 2574286"/>
              <a:gd name="connsiteY36" fmla="*/ 410441 h 2574286"/>
              <a:gd name="connsiteX37" fmla="*/ 1827239 w 2574286"/>
              <a:gd name="connsiteY37" fmla="*/ 41044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74286" h="2574286">
                <a:moveTo>
                  <a:pt x="1827239" y="410440"/>
                </a:moveTo>
                <a:lnTo>
                  <a:pt x="2027478" y="242411"/>
                </a:lnTo>
                <a:lnTo>
                  <a:pt x="2187445" y="376640"/>
                </a:lnTo>
                <a:lnTo>
                  <a:pt x="2056740" y="603014"/>
                </a:lnTo>
                <a:cubicBezTo>
                  <a:pt x="2149679" y="707564"/>
                  <a:pt x="2220341" y="829954"/>
                  <a:pt x="2264414" y="962716"/>
                </a:cubicBezTo>
                <a:lnTo>
                  <a:pt x="2525813" y="962710"/>
                </a:lnTo>
                <a:lnTo>
                  <a:pt x="2562075" y="1168360"/>
                </a:lnTo>
                <a:lnTo>
                  <a:pt x="2316438" y="1257757"/>
                </a:lnTo>
                <a:cubicBezTo>
                  <a:pt x="2320430" y="1397587"/>
                  <a:pt x="2295889" y="1536764"/>
                  <a:pt x="2244314" y="1666796"/>
                </a:cubicBezTo>
                <a:lnTo>
                  <a:pt x="2444561" y="1834815"/>
                </a:lnTo>
                <a:lnTo>
                  <a:pt x="2340149" y="2015660"/>
                </a:lnTo>
                <a:lnTo>
                  <a:pt x="2094517" y="1926250"/>
                </a:lnTo>
                <a:cubicBezTo>
                  <a:pt x="2007694" y="2035932"/>
                  <a:pt x="1899434" y="2126773"/>
                  <a:pt x="1776342" y="2193231"/>
                </a:cubicBezTo>
                <a:lnTo>
                  <a:pt x="1821740" y="2450658"/>
                </a:lnTo>
                <a:lnTo>
                  <a:pt x="1625511" y="2522079"/>
                </a:lnTo>
                <a:lnTo>
                  <a:pt x="1494817" y="2295698"/>
                </a:lnTo>
                <a:cubicBezTo>
                  <a:pt x="1357805" y="2323911"/>
                  <a:pt x="1216481" y="2323911"/>
                  <a:pt x="1079468" y="2295698"/>
                </a:cubicBezTo>
                <a:lnTo>
                  <a:pt x="948775" y="2522079"/>
                </a:lnTo>
                <a:lnTo>
                  <a:pt x="752546" y="2450658"/>
                </a:lnTo>
                <a:lnTo>
                  <a:pt x="797944" y="2193231"/>
                </a:lnTo>
                <a:cubicBezTo>
                  <a:pt x="674852" y="2126773"/>
                  <a:pt x="566591" y="2035932"/>
                  <a:pt x="479768" y="1926250"/>
                </a:cubicBezTo>
                <a:lnTo>
                  <a:pt x="234137" y="2015660"/>
                </a:lnTo>
                <a:lnTo>
                  <a:pt x="129725" y="1834815"/>
                </a:lnTo>
                <a:lnTo>
                  <a:pt x="329973" y="1666796"/>
                </a:lnTo>
                <a:cubicBezTo>
                  <a:pt x="278397" y="1536764"/>
                  <a:pt x="253856" y="1397587"/>
                  <a:pt x="257848" y="1257757"/>
                </a:cubicBezTo>
                <a:lnTo>
                  <a:pt x="12211" y="1168360"/>
                </a:lnTo>
                <a:lnTo>
                  <a:pt x="48473" y="962710"/>
                </a:lnTo>
                <a:lnTo>
                  <a:pt x="309872" y="962717"/>
                </a:lnTo>
                <a:cubicBezTo>
                  <a:pt x="353945" y="829955"/>
                  <a:pt x="424607" y="707564"/>
                  <a:pt x="517546" y="603015"/>
                </a:cubicBezTo>
                <a:lnTo>
                  <a:pt x="386841" y="376640"/>
                </a:lnTo>
                <a:lnTo>
                  <a:pt x="546808" y="242411"/>
                </a:lnTo>
                <a:lnTo>
                  <a:pt x="747047" y="410440"/>
                </a:lnTo>
                <a:cubicBezTo>
                  <a:pt x="866147" y="337068"/>
                  <a:pt x="998948" y="288732"/>
                  <a:pt x="1137347" y="268382"/>
                </a:cubicBezTo>
                <a:lnTo>
                  <a:pt x="1182732" y="10954"/>
                </a:lnTo>
                <a:lnTo>
                  <a:pt x="1391554" y="10954"/>
                </a:lnTo>
                <a:lnTo>
                  <a:pt x="1436939" y="268383"/>
                </a:lnTo>
                <a:cubicBezTo>
                  <a:pt x="1575338" y="288733"/>
                  <a:pt x="1708139" y="337068"/>
                  <a:pt x="1827239" y="410441"/>
                </a:cubicBezTo>
                <a:lnTo>
                  <a:pt x="1827239" y="410440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4056" tIns="619524" rIns="534056" bIns="664546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tool to assist CPs </a:t>
            </a:r>
          </a:p>
          <a:p>
            <a:pPr marL="0" marR="0" lvl="0" indent="0" algn="ctr" defTabSz="57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their work on SDGs and Environmental Conventions </a:t>
            </a:r>
          </a:p>
          <a:p>
            <a:pPr marL="0" marR="0" lvl="0" indent="0" algn="ctr" defTabSz="57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the means of the MSSD/NSSDs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56426" y="4430809"/>
            <a:ext cx="2592287" cy="2437363"/>
            <a:chOff x="6156426" y="4430809"/>
            <a:chExt cx="2592287" cy="2437363"/>
          </a:xfrm>
        </p:grpSpPr>
        <p:sp>
          <p:nvSpPr>
            <p:cNvPr id="18" name="Bande perforée 27"/>
            <p:cNvSpPr/>
            <p:nvPr/>
          </p:nvSpPr>
          <p:spPr>
            <a:xfrm>
              <a:off x="6156426" y="5084662"/>
              <a:ext cx="2592287" cy="1129658"/>
            </a:xfrm>
            <a:prstGeom prst="flowChartPunchedTape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Scrutiny framework between reviewed and 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reviewer countries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Multiplication 25"/>
            <p:cNvSpPr/>
            <p:nvPr/>
          </p:nvSpPr>
          <p:spPr>
            <a:xfrm>
              <a:off x="6296980" y="4430809"/>
              <a:ext cx="2162094" cy="2437363"/>
            </a:xfrm>
            <a:prstGeom prst="mathMultiply">
              <a:avLst>
                <a:gd name="adj1" fmla="val 10418"/>
              </a:avLst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3" descr="UNEnvironment_Logo_English_Short_colour.png">
            <a:extLst>
              <a:ext uri="{FF2B5EF4-FFF2-40B4-BE49-F238E27FC236}">
                <a16:creationId xmlns:a16="http://schemas.microsoft.com/office/drawing/2014/main" id="{E01F2DB1-6439-4152-B06F-67FD457828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254750"/>
            <a:ext cx="925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70DE6F3-075F-443C-8FA0-5CDEA2761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57925"/>
            <a:ext cx="68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32156" y="76201"/>
            <a:ext cx="7679262" cy="1117599"/>
          </a:xfrm>
          <a:prstGeom prst="rect">
            <a:avLst/>
          </a:prstGeom>
        </p:spPr>
        <p:txBody>
          <a:bodyPr vert="horz" lIns="0" tIns="144000" rIns="0" bIns="1440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Roboto Regular"/>
                <a:ea typeface="+mj-ea"/>
              </a:rPr>
              <a:t>Process and outputs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04322" y="6350001"/>
            <a:ext cx="7000402" cy="463092"/>
          </a:xfrm>
          <a:prstGeom prst="rect">
            <a:avLst/>
          </a:prstGeom>
        </p:spPr>
        <p:txBody>
          <a:bodyPr vert="horz" lIns="0" tIns="45713" rIns="0" bIns="45713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28574C2E-61E0-2C45-9917-25B26B6AD8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 Regular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Roboto Regular"/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8122" y="1193800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8122" y="6350001"/>
            <a:ext cx="7679263" cy="0"/>
          </a:xfrm>
          <a:prstGeom prst="line">
            <a:avLst/>
          </a:prstGeom>
          <a:ln w="12700" cmpd="sng">
            <a:solidFill>
              <a:srgbClr val="00AEE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6"/>
          <p:cNvGraphicFramePr/>
          <p:nvPr>
            <p:extLst>
              <p:ext uri="{D42A27DB-BD31-4B8C-83A1-F6EECF244321}">
                <p14:modId xmlns:p14="http://schemas.microsoft.com/office/powerpoint/2010/main" val="2645659706"/>
              </p:ext>
            </p:extLst>
          </p:nvPr>
        </p:nvGraphicFramePr>
        <p:xfrm>
          <a:off x="323528" y="1398783"/>
          <a:ext cx="8496944" cy="397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ce réservé du contenu 1"/>
          <p:cNvSpPr txBox="1">
            <a:spLocks/>
          </p:cNvSpPr>
          <p:nvPr/>
        </p:nvSpPr>
        <p:spPr>
          <a:xfrm>
            <a:off x="323528" y="3229859"/>
            <a:ext cx="3097428" cy="295377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852" indent="-342852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742845" indent="-285710" algn="l" defTabSz="45713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2pPr>
            <a:lvl3pPr marL="1142840" indent="-228568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3pPr>
            <a:lvl4pPr marL="1599975" indent="-228568" algn="l" defTabSz="45713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4pPr>
            <a:lvl5pPr marL="2171395" indent="-342852" algn="l" defTabSz="457136" rtl="0" eaLnBrk="1" latinLnBrk="0" hangingPunct="1">
              <a:spcBef>
                <a:spcPct val="20000"/>
              </a:spcBef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5pPr>
            <a:lvl6pPr marL="2514247" indent="-228568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83" indent="-228568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9" indent="-228568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55" indent="-228568" algn="l" defTabSz="45713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Fundamental dimensions of the NSSD analysis: </a:t>
            </a:r>
          </a:p>
          <a:p>
            <a:pPr marL="514350" marR="0" lvl="0" indent="-51435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Leadership </a:t>
            </a:r>
          </a:p>
          <a:p>
            <a:pPr marL="514350" marR="0" lvl="0" indent="-51435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Completeness, Integration (SD components, multi-sectoral)</a:t>
            </a:r>
          </a:p>
          <a:p>
            <a:pPr marL="514350" marR="0" lvl="0" indent="-51435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Governance (inclusiveness, participation, partnership)</a:t>
            </a:r>
          </a:p>
          <a:p>
            <a:pPr marL="514350" marR="0" lvl="0" indent="-51435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Resources, and means of implementation </a:t>
            </a:r>
          </a:p>
          <a:p>
            <a:pPr marL="514350" marR="0" lvl="0" indent="-514350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/>
                <a:ea typeface="+mn-ea"/>
              </a:rPr>
              <a:t>Monitoring</a:t>
            </a:r>
          </a:p>
          <a:p>
            <a:pPr marL="342852" marR="0" lvl="0" indent="-342852" algn="l" defTabSz="4571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+mn-ea"/>
            </a:endParaRPr>
          </a:p>
        </p:txBody>
      </p:sp>
      <p:pic>
        <p:nvPicPr>
          <p:cNvPr id="9" name="Picture 13" descr="UNEnvironment_Logo_English_Short_colour.png">
            <a:extLst>
              <a:ext uri="{FF2B5EF4-FFF2-40B4-BE49-F238E27FC236}">
                <a16:creationId xmlns:a16="http://schemas.microsoft.com/office/drawing/2014/main" id="{F43C883E-510A-4D16-A709-E1978E1B17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254750"/>
            <a:ext cx="925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7BEAF45-7D44-49E6-A523-69E773D0B7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57925"/>
            <a:ext cx="68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3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234" y="3903947"/>
            <a:ext cx="4995349" cy="844551"/>
          </a:xfrm>
        </p:spPr>
        <p:txBody>
          <a:bodyPr lIns="0" rIns="0" bIns="234000" anchor="b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8122" y="4493683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NEnvironment_Logo_English_Short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055" y="2135796"/>
            <a:ext cx="2495615" cy="1619656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56201" y="4493684"/>
            <a:ext cx="3251184" cy="1296556"/>
          </a:xfrm>
        </p:spPr>
        <p:txBody>
          <a:bodyPr lIns="0" tIns="144000" rIns="0" anchor="t">
            <a:noAutofit/>
          </a:bodyPr>
          <a:lstStyle/>
          <a:p>
            <a:pPr algn="r"/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Julien LE TELLIER, </a:t>
            </a:r>
            <a:b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United Nations Environment </a:t>
            </a:r>
            <a:r>
              <a:rPr lang="en-US" alt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</a:t>
            </a:r>
            <a:endParaRPr lang="en-US" alt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Coordinating Unit for the Mediterranean Action Plan</a:t>
            </a:r>
          </a:p>
          <a:p>
            <a:pPr algn="r"/>
            <a:r>
              <a:rPr lang="en-US" alt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Vassileos</a:t>
            </a:r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Konstantinou</a:t>
            </a:r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48, Athens 11635, Greece </a:t>
            </a:r>
          </a:p>
          <a:p>
            <a:pPr algn="r"/>
            <a:endParaRPr lang="en-US" alt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Julien.Letellier@un.org</a:t>
            </a:r>
            <a:r>
              <a:rPr lang="en-US" alt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28122" y="5790240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28121" y="5814464"/>
            <a:ext cx="1899249" cy="597747"/>
          </a:xfrm>
          <a:prstGeom prst="rect">
            <a:avLst/>
          </a:prstGeom>
        </p:spPr>
        <p:txBody>
          <a:bodyPr vert="horz" lIns="0" tIns="144000" rIns="0" bIns="45713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www.unepmap.org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05" y="2424571"/>
            <a:ext cx="1216475" cy="10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UNEnvironment_PPT_English_ver2</Template>
  <TotalTime>2762</TotalTime>
  <Words>599</Words>
  <Application>Microsoft Office PowerPoint</Application>
  <PresentationFormat>On-screen Show (4:3)</PresentationFormat>
  <Paragraphs>89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 Regular</vt:lpstr>
      <vt:lpstr>Roboto</vt:lpstr>
      <vt:lpstr>Roboto Light</vt:lpstr>
      <vt:lpstr>Calibri</vt:lpstr>
      <vt:lpstr>Arial</vt:lpstr>
      <vt:lpstr>Wingdings</vt:lpstr>
      <vt:lpstr>Office Theme</vt:lpstr>
      <vt:lpstr>1_Office Theme</vt:lpstr>
      <vt:lpstr>7_Office Theme</vt:lpstr>
      <vt:lpstr>Voluntary Peer Review Mechanisms in support of Sustainable Development in the Mediterranean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Le Tellier</dc:creator>
  <cp:lastModifiedBy>Julien Le Tellier</cp:lastModifiedBy>
  <cp:revision>145</cp:revision>
  <cp:lastPrinted>2018-05-30T07:48:07Z</cp:lastPrinted>
  <dcterms:created xsi:type="dcterms:W3CDTF">2017-03-01T11:35:34Z</dcterms:created>
  <dcterms:modified xsi:type="dcterms:W3CDTF">2019-05-06T15:31:56Z</dcterms:modified>
</cp:coreProperties>
</file>