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8" r:id="rId3"/>
    <p:sldId id="259" r:id="rId4"/>
    <p:sldId id="293" r:id="rId5"/>
    <p:sldId id="292" r:id="rId6"/>
    <p:sldId id="270" r:id="rId7"/>
    <p:sldId id="271" r:id="rId8"/>
    <p:sldId id="289" r:id="rId9"/>
    <p:sldId id="290" r:id="rId10"/>
    <p:sldId id="277" r:id="rId11"/>
    <p:sldId id="28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8" d="100"/>
          <a:sy n="98" d="100"/>
        </p:scale>
        <p:origin x="-90" y="-18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DE1C5-D3EF-46DA-8F66-BDD850305A56}" type="datetimeFigureOut">
              <a:rPr lang="el-GR" smtClean="0"/>
              <a:pPr/>
              <a:t>7/5/2019</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FD3BD-CECE-481F-B234-264280AD4F1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1A6FD3BD-CECE-481F-B234-264280AD4F10}"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Συγκρατείται η αναγνώριση, από τους Επιθεωρητές: (α) της συνεχούς δέσμευσης της χώρας μας στην προώθηση της διεθνούς αναπτυξιακής συνεργασίας, με έμφαση σε πολυμερείς συνεισφορές, (β) της θετικής συμμετοχής της Ελλάδας σε παγκόσμια και περιφερειακά </a:t>
            </a:r>
            <a:r>
              <a:rPr lang="el-GR" sz="1200" kern="1200" dirty="0" err="1" smtClean="0">
                <a:solidFill>
                  <a:schemeClr val="tx1"/>
                </a:solidFill>
                <a:latin typeface="+mn-lt"/>
                <a:ea typeface="+mn-ea"/>
                <a:cs typeface="+mn-cs"/>
              </a:rPr>
              <a:t>fora</a:t>
            </a:r>
            <a:r>
              <a:rPr lang="el-GR" sz="1200" kern="1200" dirty="0" smtClean="0">
                <a:solidFill>
                  <a:schemeClr val="tx1"/>
                </a:solidFill>
                <a:latin typeface="+mn-lt"/>
                <a:ea typeface="+mn-ea"/>
                <a:cs typeface="+mn-cs"/>
              </a:rPr>
              <a:t>, (γ) της συμβολής της χώρας στην ειρήνη, (δ) των σημαντικών προσπαθειών για την προστασία του προσφυγικού πληθυσμού εντός της ελληνικής επικράτειας, ιδίως παιδιών και γυναικών, (ε) της σύστασης Υπουργείου Μεταναστευτικής Πολιτικής με συντονιστικό ρόλο και (στ) της δημιουργίας, στο ΥΠΕΞ, του Γραφείου Εθνικού Συντονιστή για την Καταπολέμηση Εμπορίας  Ανθρώπων. </a:t>
            </a:r>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1A6FD3BD-CECE-481F-B234-264280AD4F10}"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dirty="0" smtClean="0"/>
              <a:t>H</a:t>
            </a:r>
            <a:r>
              <a:rPr lang="el-GR" sz="1200" dirty="0" smtClean="0"/>
              <a:t> Επιτροπή Αναπτυξιακής Συνεργασίας (DAC)/ΟΟΣΑ διενεργεί περιοδικές Επιθεωρήσεις των μελών της, με στόχο την βελτίωση της ποιότητας και αποτελεσματικότητας των πολιτικών και συστημάτων αναπτυξιακής συνεργασίας. Οι Επιθεωρήσεις αξιολογούν την επίδοση κάθε μέλους της DAC, εξετάζοντας την διαμόρφωση στρατηγικών και την υλοποίηση των πολιτικών. Επιπλέον, υιοθετούν μια ολοκληρωμένη και </a:t>
            </a:r>
            <a:r>
              <a:rPr lang="el-GR" sz="1200" dirty="0" err="1" smtClean="0"/>
              <a:t>συστημική</a:t>
            </a:r>
            <a:r>
              <a:rPr lang="el-GR" sz="1200" dirty="0" smtClean="0"/>
              <a:t> προσέγγιση των δραστηριοτήτων αναπτυξιακής συνεργασίας και παροχής ανθρωπιστικής βοήθειας του εκάστοτε επιθεωρούμενου μέλους. Η χώρα μας αποτελεί μέλος της DA</a:t>
            </a:r>
            <a:r>
              <a:rPr lang="en-US" sz="1200" dirty="0" smtClean="0"/>
              <a:t>C</a:t>
            </a:r>
            <a:r>
              <a:rPr lang="el-GR" sz="1200" dirty="0" smtClean="0"/>
              <a:t> από το 1999 και υπεβλήθη</a:t>
            </a:r>
            <a:r>
              <a:rPr lang="el-GR" sz="1200" baseline="0" dirty="0" smtClean="0"/>
              <a:t> </a:t>
            </a:r>
            <a:r>
              <a:rPr lang="el-GR" sz="1200" dirty="0" smtClean="0"/>
              <a:t>σε Επιθεώρηση από κλιμάκιο Επιθεωρητών της DAC κατά το 2018, ήτοι 7 έτη μετά την τελευταία Επιθεώρηση, του 2011. </a:t>
            </a:r>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A6FD3BD-CECE-481F-B234-264280AD4F10}"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7/5/2019</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1844824"/>
            <a:ext cx="8784976" cy="2071702"/>
          </a:xfrm>
        </p:spPr>
        <p:txBody>
          <a:bodyPr>
            <a:noAutofit/>
          </a:bodyPr>
          <a:lstStyle/>
          <a:p>
            <a:pPr algn="l"/>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r>
              <a:rPr lang="de-DE" sz="3600" dirty="0" smtClean="0">
                <a:solidFill>
                  <a:schemeClr val="tx1"/>
                </a:solidFill>
                <a:latin typeface="Century Gothic" pitchFamily="34" charset="0"/>
              </a:rPr>
              <a:t>POLIC</a:t>
            </a:r>
            <a:r>
              <a:rPr lang="en-US" sz="3600" dirty="0" smtClean="0">
                <a:solidFill>
                  <a:schemeClr val="tx1"/>
                </a:solidFill>
                <a:latin typeface="Century Gothic" pitchFamily="34" charset="0"/>
              </a:rPr>
              <a:t>Y </a:t>
            </a:r>
            <a:r>
              <a:rPr lang="de-DE" sz="3600" dirty="0" smtClean="0">
                <a:solidFill>
                  <a:schemeClr val="tx1"/>
                </a:solidFill>
                <a:latin typeface="Century Gothic" pitchFamily="34" charset="0"/>
              </a:rPr>
              <a:t>COHERENCE FOR SUSTAINABLE DEVELOPMENT (PCSD)</a:t>
            </a:r>
            <a:r>
              <a:rPr lang="el-GR" sz="3600" dirty="0" smtClean="0">
                <a:solidFill>
                  <a:schemeClr val="tx1"/>
                </a:solidFill>
                <a:latin typeface="Century Gothic" pitchFamily="34" charset="0"/>
              </a:rPr>
              <a:t> </a:t>
            </a:r>
            <a:br>
              <a:rPr lang="el-GR" sz="3600" dirty="0" smtClean="0">
                <a:solidFill>
                  <a:schemeClr val="tx1"/>
                </a:solidFill>
                <a:latin typeface="Century Gothic" pitchFamily="34" charset="0"/>
              </a:rPr>
            </a:br>
            <a:r>
              <a:rPr lang="el-GR" sz="2000" dirty="0" smtClean="0">
                <a:solidFill>
                  <a:schemeClr val="tx1"/>
                </a:solidFill>
                <a:latin typeface="Century Gothic" pitchFamily="34" charset="0"/>
              </a:rPr>
              <a:t/>
            </a:r>
            <a:br>
              <a:rPr lang="el-GR" sz="2000" dirty="0" smtClean="0">
                <a:solidFill>
                  <a:schemeClr val="tx1"/>
                </a:solidFill>
                <a:latin typeface="Century Gothic" pitchFamily="34" charset="0"/>
              </a:rPr>
            </a:br>
            <a:r>
              <a:rPr lang="de-DE" sz="3600" dirty="0" smtClean="0">
                <a:solidFill>
                  <a:schemeClr val="tx1"/>
                </a:solidFill>
                <a:latin typeface="Century Gothic" pitchFamily="34" charset="0"/>
              </a:rPr>
              <a:t>OECD/DAC RECOMMENDATIONS </a:t>
            </a:r>
            <a:r>
              <a:rPr lang="el-GR" sz="3600" dirty="0" smtClean="0">
                <a:solidFill>
                  <a:schemeClr val="tx1"/>
                </a:solidFill>
                <a:latin typeface="Century Gothic" pitchFamily="34" charset="0"/>
              </a:rPr>
              <a:t>ΙΝ </a:t>
            </a:r>
            <a:r>
              <a:rPr lang="en-US" sz="3600" dirty="0" smtClean="0">
                <a:solidFill>
                  <a:schemeClr val="tx1"/>
                </a:solidFill>
                <a:latin typeface="Century Gothic" pitchFamily="34" charset="0"/>
              </a:rPr>
              <a:t> </a:t>
            </a:r>
            <a:r>
              <a:rPr lang="el-GR" sz="3600" dirty="0" smtClean="0">
                <a:solidFill>
                  <a:schemeClr val="tx1"/>
                </a:solidFill>
                <a:latin typeface="Century Gothic" pitchFamily="34" charset="0"/>
              </a:rPr>
              <a:t>ΤΗΕ </a:t>
            </a:r>
            <a:r>
              <a:rPr lang="de-DE" sz="3600" dirty="0" smtClean="0">
                <a:solidFill>
                  <a:schemeClr val="tx1"/>
                </a:solidFill>
                <a:latin typeface="Century Gothic" pitchFamily="34" charset="0"/>
              </a:rPr>
              <a:t>CONTEXT OF THE 4th PEER REVIEW OF GREECE </a:t>
            </a:r>
            <a:r>
              <a:rPr lang="en-US" sz="3600" dirty="0" smtClean="0">
                <a:solidFill>
                  <a:schemeClr val="tx1"/>
                </a:solidFill>
                <a:latin typeface="Century Gothic" pitchFamily="34" charset="0"/>
              </a:rPr>
              <a:t>(APRIL-NOVEMBER 2018)</a:t>
            </a:r>
            <a:r>
              <a:rPr lang="el-GR" sz="3600" dirty="0" smtClean="0">
                <a:solidFill>
                  <a:schemeClr val="tx1"/>
                </a:solidFill>
                <a:latin typeface="Century Gothic" pitchFamily="34" charset="0"/>
              </a:rPr>
              <a:t/>
            </a:r>
            <a:br>
              <a:rPr lang="el-GR" sz="3600" dirty="0" smtClean="0">
                <a:solidFill>
                  <a:schemeClr val="tx1"/>
                </a:solidFill>
                <a:latin typeface="Century Gothic" pitchFamily="34" charset="0"/>
              </a:rPr>
            </a:br>
            <a:endParaRPr lang="el-GR" sz="3600" dirty="0">
              <a:solidFill>
                <a:schemeClr val="tx1"/>
              </a:solidFill>
              <a:latin typeface="Century Gothic" pitchFamily="34" charset="0"/>
            </a:endParaRPr>
          </a:p>
        </p:txBody>
      </p:sp>
      <p:sp>
        <p:nvSpPr>
          <p:cNvPr id="3" name="2 - Υπότιτλος"/>
          <p:cNvSpPr>
            <a:spLocks noGrp="1"/>
          </p:cNvSpPr>
          <p:nvPr>
            <p:ph type="subTitle" idx="1"/>
          </p:nvPr>
        </p:nvSpPr>
        <p:spPr>
          <a:xfrm>
            <a:off x="323528" y="2996952"/>
            <a:ext cx="8820472" cy="2843670"/>
          </a:xfrm>
        </p:spPr>
        <p:txBody>
          <a:bodyPr>
            <a:normAutofit fontScale="85000" lnSpcReduction="20000"/>
          </a:bodyPr>
          <a:lstStyle/>
          <a:p>
            <a:endParaRPr lang="en-US" dirty="0" smtClean="0"/>
          </a:p>
          <a:p>
            <a:endParaRPr lang="en-US" dirty="0" smtClean="0"/>
          </a:p>
          <a:p>
            <a:pPr algn="l"/>
            <a:endParaRPr lang="el-GR" dirty="0" smtClean="0">
              <a:latin typeface="Century Gothic" pitchFamily="34" charset="0"/>
              <a:ea typeface="Verdana" pitchFamily="34" charset="0"/>
              <a:cs typeface="Arial" pitchFamily="34" charset="0"/>
            </a:endParaRPr>
          </a:p>
          <a:p>
            <a:pPr algn="l"/>
            <a:r>
              <a:rPr lang="de-DE" dirty="0" smtClean="0">
                <a:latin typeface="Century Gothic" pitchFamily="34" charset="0"/>
                <a:ea typeface="Verdana" pitchFamily="34" charset="0"/>
                <a:cs typeface="Arial" pitchFamily="34" charset="0"/>
              </a:rPr>
              <a:t>ELENI NIKOLA</a:t>
            </a:r>
            <a:r>
              <a:rPr lang="en-US" dirty="0" smtClean="0">
                <a:latin typeface="Century Gothic" pitchFamily="34" charset="0"/>
                <a:ea typeface="Verdana" pitchFamily="34" charset="0"/>
                <a:cs typeface="Arial" pitchFamily="34" charset="0"/>
              </a:rPr>
              <a:t>I</a:t>
            </a:r>
            <a:r>
              <a:rPr lang="de-DE" dirty="0" smtClean="0">
                <a:latin typeface="Century Gothic" pitchFamily="34" charset="0"/>
                <a:ea typeface="Verdana" pitchFamily="34" charset="0"/>
                <a:cs typeface="Arial" pitchFamily="34" charset="0"/>
              </a:rPr>
              <a:t>DOU</a:t>
            </a:r>
            <a:endParaRPr lang="el-GR" dirty="0" smtClean="0">
              <a:latin typeface="Century Gothic" pitchFamily="34" charset="0"/>
              <a:ea typeface="Verdana" pitchFamily="34" charset="0"/>
              <a:cs typeface="Arial" pitchFamily="34" charset="0"/>
            </a:endParaRPr>
          </a:p>
          <a:p>
            <a:pPr algn="l"/>
            <a:r>
              <a:rPr lang="de-DE" dirty="0" smtClean="0">
                <a:latin typeface="Century Gothic" pitchFamily="34" charset="0"/>
                <a:ea typeface="Verdana" pitchFamily="34" charset="0"/>
                <a:cs typeface="Arial" pitchFamily="34" charset="0"/>
              </a:rPr>
              <a:t>DIRECTOR</a:t>
            </a:r>
            <a:r>
              <a:rPr lang="el-GR" dirty="0" smtClean="0">
                <a:latin typeface="Century Gothic" pitchFamily="34" charset="0"/>
                <a:ea typeface="Verdana" pitchFamily="34" charset="0"/>
                <a:cs typeface="Arial" pitchFamily="34" charset="0"/>
              </a:rPr>
              <a:t> </a:t>
            </a:r>
          </a:p>
          <a:p>
            <a:pPr algn="l"/>
            <a:endParaRPr lang="el-GR" sz="300" dirty="0" smtClean="0">
              <a:latin typeface="Century Gothic" pitchFamily="34" charset="0"/>
              <a:ea typeface="Verdana" pitchFamily="34" charset="0"/>
              <a:cs typeface="Arial" pitchFamily="34" charset="0"/>
            </a:endParaRPr>
          </a:p>
          <a:p>
            <a:pPr algn="l"/>
            <a:r>
              <a:rPr lang="en-US" dirty="0" smtClean="0">
                <a:latin typeface="Century Gothic" pitchFamily="34" charset="0"/>
                <a:ea typeface="Verdana" pitchFamily="34" charset="0"/>
                <a:cs typeface="Arial" pitchFamily="34" charset="0"/>
              </a:rPr>
              <a:t>YDAS-3 DIRECTORATE OF</a:t>
            </a:r>
          </a:p>
          <a:p>
            <a:pPr algn="l"/>
            <a:r>
              <a:rPr lang="en-US" dirty="0" smtClean="0">
                <a:latin typeface="Century Gothic" pitchFamily="34" charset="0"/>
                <a:ea typeface="Verdana" pitchFamily="34" charset="0"/>
                <a:cs typeface="Arial" pitchFamily="34" charset="0"/>
              </a:rPr>
              <a:t>GEOGRAPHICAL POLICY</a:t>
            </a:r>
          </a:p>
          <a:p>
            <a:pPr algn="l"/>
            <a:r>
              <a:rPr lang="en-US" dirty="0" smtClean="0">
                <a:latin typeface="Century Gothic" pitchFamily="34" charset="0"/>
                <a:ea typeface="Verdana" pitchFamily="34" charset="0"/>
                <a:cs typeface="Arial" pitchFamily="34" charset="0"/>
              </a:rPr>
              <a:t>&amp;  STRATEGIC  PLANNING                             </a:t>
            </a:r>
            <a:r>
              <a:rPr lang="el-GR" dirty="0" smtClean="0">
                <a:latin typeface="Century Gothic" pitchFamily="34" charset="0"/>
                <a:ea typeface="Verdana" pitchFamily="34" charset="0"/>
                <a:cs typeface="Arial" pitchFamily="34" charset="0"/>
              </a:rPr>
              <a:t>               </a:t>
            </a:r>
            <a:r>
              <a:rPr lang="en-US" b="1" dirty="0" smtClean="0">
                <a:latin typeface="Century Gothic" pitchFamily="34" charset="0"/>
                <a:ea typeface="Verdana" pitchFamily="34" charset="0"/>
                <a:cs typeface="Arial" pitchFamily="34" charset="0"/>
              </a:rPr>
              <a:t>MAY 7,</a:t>
            </a:r>
            <a:r>
              <a:rPr lang="el-GR" b="1" dirty="0" smtClean="0">
                <a:latin typeface="Century Gothic" pitchFamily="34" charset="0"/>
                <a:ea typeface="Verdana" pitchFamily="34" charset="0"/>
                <a:cs typeface="Arial" pitchFamily="34" charset="0"/>
              </a:rPr>
              <a:t> 2019</a:t>
            </a:r>
          </a:p>
        </p:txBody>
      </p:sp>
      <p:pic>
        <p:nvPicPr>
          <p:cNvPr id="1026" name="Picture 2" descr="HELLENIC_AID_low"/>
          <p:cNvPicPr>
            <a:picLocks noChangeAspect="1" noChangeArrowheads="1"/>
          </p:cNvPicPr>
          <p:nvPr/>
        </p:nvPicPr>
        <p:blipFill>
          <a:blip r:embed="rId3" cstate="print"/>
          <a:srcRect/>
          <a:stretch>
            <a:fillRect/>
          </a:stretch>
        </p:blipFill>
        <p:spPr bwMode="auto">
          <a:xfrm>
            <a:off x="323529" y="5857892"/>
            <a:ext cx="3384375" cy="100010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2708920"/>
            <a:ext cx="8143362" cy="3500462"/>
          </a:xfrm>
        </p:spPr>
        <p:txBody>
          <a:bodyPr>
            <a:noAutofit/>
          </a:bodyPr>
          <a:lstStyle/>
          <a:p>
            <a:pPr algn="l"/>
            <a:r>
              <a:rPr lang="en-US" sz="2400" i="1" dirty="0" smtClean="0">
                <a:solidFill>
                  <a:schemeClr val="tx1"/>
                </a:solidFill>
                <a:latin typeface="Century Gothic" pitchFamily="34" charset="0"/>
              </a:rPr>
              <a:t/>
            </a:r>
            <a:br>
              <a:rPr lang="en-US" sz="2400" i="1" dirty="0" smtClean="0">
                <a:solidFill>
                  <a:schemeClr val="tx1"/>
                </a:solidFill>
                <a:latin typeface="Century Gothic" pitchFamily="34" charset="0"/>
              </a:rPr>
            </a:br>
            <a:r>
              <a:rPr lang="en-US" sz="2400" i="1" dirty="0" smtClean="0">
                <a:solidFill>
                  <a:schemeClr val="tx1"/>
                </a:solidFill>
                <a:latin typeface="Century Gothic" pitchFamily="34" charset="0"/>
              </a:rPr>
              <a:t>Greece will update the law governing its development cooperation policies and systems shortly.</a:t>
            </a:r>
            <a:r>
              <a:rPr lang="en-US" sz="2400" dirty="0" smtClean="0">
                <a:solidFill>
                  <a:schemeClr val="tx1"/>
                </a:solidFill>
                <a:latin typeface="Century Gothic" pitchFamily="34" charset="0"/>
              </a:rPr>
              <a:t/>
            </a:r>
            <a:br>
              <a:rPr lang="en-US" sz="2400" dirty="0" smtClean="0">
                <a:solidFill>
                  <a:schemeClr val="tx1"/>
                </a:solidFill>
                <a:latin typeface="Century Gothic" pitchFamily="34" charset="0"/>
              </a:rPr>
            </a:br>
            <a:r>
              <a:rPr lang="el-GR" sz="1400" dirty="0" smtClean="0">
                <a:solidFill>
                  <a:schemeClr val="tx1"/>
                </a:solidFill>
                <a:latin typeface="Century Gothic" pitchFamily="34" charset="0"/>
              </a:rPr>
              <a:t/>
            </a:r>
            <a:br>
              <a:rPr lang="el-GR" sz="1400" dirty="0" smtClean="0">
                <a:solidFill>
                  <a:schemeClr val="tx1"/>
                </a:solidFill>
                <a:latin typeface="Century Gothic" pitchFamily="34" charset="0"/>
              </a:rPr>
            </a:br>
            <a:r>
              <a:rPr lang="en-US" sz="2400" i="1" dirty="0" smtClean="0">
                <a:solidFill>
                  <a:schemeClr val="tx1"/>
                </a:solidFill>
                <a:latin typeface="Century Gothic" pitchFamily="34" charset="0"/>
              </a:rPr>
              <a:t/>
            </a:r>
            <a:br>
              <a:rPr lang="en-US" sz="2400" i="1" dirty="0" smtClean="0">
                <a:solidFill>
                  <a:schemeClr val="tx1"/>
                </a:solidFill>
                <a:latin typeface="Century Gothic" pitchFamily="34" charset="0"/>
              </a:rPr>
            </a:br>
            <a:r>
              <a:rPr lang="en-US" sz="2400" i="1" dirty="0" smtClean="0">
                <a:solidFill>
                  <a:schemeClr val="tx1"/>
                </a:solidFill>
                <a:latin typeface="Century Gothic" pitchFamily="34" charset="0"/>
              </a:rPr>
              <a:t>Greece will reactivate the Inter-Ministerial Committee for the Organization and Coordination of International Economic Relations (EOSDOS) and charge it with preparing a whole-of-government vision and medium-term strategy for development cooperation.</a:t>
            </a: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n-US" sz="2400" dirty="0" smtClean="0">
                <a:solidFill>
                  <a:schemeClr val="tx1"/>
                </a:solidFill>
                <a:latin typeface="Century Gothic" pitchFamily="34" charset="0"/>
              </a:rPr>
              <a:t> </a:t>
            </a:r>
            <a:r>
              <a:rPr lang="el-GR" sz="2400" b="0" dirty="0" smtClean="0">
                <a:solidFill>
                  <a:schemeClr val="tx1"/>
                </a:solidFill>
                <a:latin typeface="Century Gothic" pitchFamily="34" charset="0"/>
              </a:rPr>
              <a:t/>
            </a:r>
            <a:br>
              <a:rPr lang="el-GR" sz="2400" b="0" dirty="0" smtClean="0">
                <a:solidFill>
                  <a:schemeClr val="tx1"/>
                </a:solidFill>
                <a:latin typeface="Century Gothic" pitchFamily="34" charset="0"/>
              </a:rPr>
            </a:br>
            <a:r>
              <a:rPr lang="el-GR" sz="2400" b="0" dirty="0" smtClean="0">
                <a:solidFill>
                  <a:schemeClr val="tx1"/>
                </a:solidFill>
                <a:latin typeface="Century Gothic" pitchFamily="34" charset="0"/>
              </a:rPr>
              <a:t/>
            </a:r>
            <a:br>
              <a:rPr lang="el-GR" sz="2400" b="0" dirty="0" smtClean="0">
                <a:solidFill>
                  <a:schemeClr val="tx1"/>
                </a:solidFill>
                <a:latin typeface="Century Gothic" pitchFamily="34" charset="0"/>
              </a:rPr>
            </a:br>
            <a:endParaRPr lang="el-GR" sz="2400" b="0" dirty="0">
              <a:solidFill>
                <a:schemeClr val="tx1"/>
              </a:solidFill>
              <a:latin typeface="Century Gothic" pitchFamily="34" charset="0"/>
            </a:endParaRPr>
          </a:p>
        </p:txBody>
      </p:sp>
      <p:sp>
        <p:nvSpPr>
          <p:cNvPr id="4" name="1 - Τίτλος"/>
          <p:cNvSpPr txBox="1">
            <a:spLocks/>
          </p:cNvSpPr>
          <p:nvPr/>
        </p:nvSpPr>
        <p:spPr>
          <a:xfrm>
            <a:off x="395536" y="404664"/>
            <a:ext cx="8145072" cy="114300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spcBef>
                <a:spcPct val="0"/>
              </a:spcBef>
            </a:pP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de-DE" sz="4000" b="1" dirty="0" smtClean="0">
                <a:effectLst>
                  <a:outerShdw blurRad="38100" dist="25400" dir="5400000" algn="tl" rotWithShape="0">
                    <a:srgbClr val="000000">
                      <a:alpha val="43000"/>
                    </a:srgbClr>
                  </a:outerShdw>
                </a:effectLst>
                <a:latin typeface="Century Gothic" pitchFamily="34" charset="0"/>
                <a:ea typeface="+mj-ea"/>
                <a:cs typeface="+mj-cs"/>
              </a:rPr>
              <a:t>NEXT STEPS</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a:p>
            <a:pPr>
              <a:spcBef>
                <a:spcPct val="0"/>
              </a:spcBef>
            </a:pPr>
            <a:r>
              <a:rPr lang="el-GR" sz="2200" b="1" dirty="0" smtClean="0">
                <a:effectLst>
                  <a:outerShdw blurRad="38100" dist="25400" dir="5400000" algn="tl" rotWithShape="0">
                    <a:srgbClr val="000000">
                      <a:alpha val="43000"/>
                    </a:srgbClr>
                  </a:outerShdw>
                </a:effectLst>
                <a:latin typeface="Century Gothic" pitchFamily="34" charset="0"/>
                <a:ea typeface="+mj-ea"/>
                <a:cs typeface="+mj-cs"/>
              </a:rPr>
              <a:t>  </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8143932" cy="2071702"/>
          </a:xfrm>
        </p:spPr>
        <p:txBody>
          <a:bodyPr>
            <a:normAutofit/>
          </a:bodyPr>
          <a:lstStyle/>
          <a:p>
            <a:pPr algn="l"/>
            <a:r>
              <a:rPr lang="el-GR" sz="4000" dirty="0" smtClean="0">
                <a:solidFill>
                  <a:schemeClr val="tx1"/>
                </a:solidFill>
                <a:latin typeface="Century Gothic" pitchFamily="34" charset="0"/>
              </a:rPr>
              <a:t>      </a:t>
            </a:r>
            <a:r>
              <a:rPr lang="en-US" sz="4000" dirty="0" smtClean="0">
                <a:solidFill>
                  <a:schemeClr val="tx1"/>
                </a:solidFill>
                <a:latin typeface="Century Gothic" pitchFamily="34" charset="0"/>
              </a:rPr>
              <a:t>  </a:t>
            </a:r>
            <a:r>
              <a:rPr lang="de-DE" sz="4000" dirty="0" smtClean="0">
                <a:solidFill>
                  <a:schemeClr val="tx1"/>
                </a:solidFill>
                <a:latin typeface="Century Gothic" pitchFamily="34" charset="0"/>
              </a:rPr>
              <a:t>THANK </a:t>
            </a:r>
            <a:r>
              <a:rPr lang="en-US" sz="4000" dirty="0" smtClean="0">
                <a:solidFill>
                  <a:schemeClr val="tx1"/>
                </a:solidFill>
                <a:latin typeface="Century Gothic" pitchFamily="34" charset="0"/>
              </a:rPr>
              <a:t>YOU</a:t>
            </a: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4000" dirty="0" smtClean="0">
                <a:solidFill>
                  <a:schemeClr val="tx1"/>
                </a:solidFill>
                <a:latin typeface="Century Gothic" pitchFamily="34" charset="0"/>
              </a:rPr>
              <a:t>FOR YOUR ATTENTION</a:t>
            </a:r>
            <a:endParaRPr lang="el-GR" sz="4000" dirty="0">
              <a:solidFill>
                <a:schemeClr val="tx1"/>
              </a:solidFill>
              <a:latin typeface="Century Gothic" pitchFamily="34" charset="0"/>
            </a:endParaRPr>
          </a:p>
        </p:txBody>
      </p:sp>
      <p:sp>
        <p:nvSpPr>
          <p:cNvPr id="3" name="2 - Υπότιτλος"/>
          <p:cNvSpPr>
            <a:spLocks noGrp="1"/>
          </p:cNvSpPr>
          <p:nvPr>
            <p:ph type="subTitle" idx="1"/>
          </p:nvPr>
        </p:nvSpPr>
        <p:spPr>
          <a:xfrm>
            <a:off x="500034" y="3228536"/>
            <a:ext cx="8001056" cy="2843670"/>
          </a:xfrm>
        </p:spPr>
        <p:txBody>
          <a:bodyPr>
            <a:normAutofit/>
          </a:bodyPr>
          <a:lstStyle/>
          <a:p>
            <a:endParaRPr lang="el-GR" dirty="0" smtClean="0"/>
          </a:p>
          <a:p>
            <a:endParaRPr lang="el-GR" dirty="0" smtClean="0"/>
          </a:p>
          <a:p>
            <a:endParaRPr lang="el-GR" dirty="0" smtClean="0"/>
          </a:p>
          <a:p>
            <a:endParaRPr lang="el-GR" dirty="0" smtClean="0"/>
          </a:p>
          <a:p>
            <a:endParaRPr lang="el-GR" dirty="0" smtClean="0"/>
          </a:p>
        </p:txBody>
      </p:sp>
      <p:pic>
        <p:nvPicPr>
          <p:cNvPr id="1026" name="Picture 2" descr="HELLENIC_AID_low"/>
          <p:cNvPicPr>
            <a:picLocks noChangeAspect="1" noChangeArrowheads="1"/>
          </p:cNvPicPr>
          <p:nvPr/>
        </p:nvPicPr>
        <p:blipFill>
          <a:blip r:embed="rId2" cstate="print"/>
          <a:srcRect/>
          <a:stretch>
            <a:fillRect/>
          </a:stretch>
        </p:blipFill>
        <p:spPr bwMode="auto">
          <a:xfrm>
            <a:off x="683568" y="3214686"/>
            <a:ext cx="5184576" cy="174073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2420888"/>
            <a:ext cx="8032406" cy="3024336"/>
          </a:xfrm>
        </p:spPr>
        <p:txBody>
          <a:bodyPr>
            <a:normAutofit fontScale="90000"/>
          </a:bodyPr>
          <a:lstStyle/>
          <a:p>
            <a:pPr algn="l"/>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4000" dirty="0" smtClean="0">
                <a:solidFill>
                  <a:schemeClr val="tx1"/>
                </a:solidFill>
                <a:latin typeface="Century Gothic" pitchFamily="34" charset="0"/>
              </a:rPr>
              <a:t>A. </a:t>
            </a:r>
            <a:r>
              <a:rPr lang="de-DE" sz="4000" dirty="0" smtClean="0">
                <a:solidFill>
                  <a:schemeClr val="tx1"/>
                </a:solidFill>
                <a:latin typeface="Century Gothic" pitchFamily="34" charset="0"/>
              </a:rPr>
              <a:t>INTRODUCTION </a:t>
            </a:r>
            <a:br>
              <a:rPr lang="de-DE" sz="4000" dirty="0" smtClean="0">
                <a:solidFill>
                  <a:schemeClr val="tx1"/>
                </a:solidFill>
                <a:latin typeface="Century Gothic" pitchFamily="34" charset="0"/>
              </a:rPr>
            </a:br>
            <a:r>
              <a:rPr lang="el-GR" sz="1600" dirty="0" smtClean="0">
                <a:solidFill>
                  <a:schemeClr val="tx1"/>
                </a:solidFill>
                <a:latin typeface="Century Gothic" pitchFamily="34" charset="0"/>
              </a:rPr>
              <a:t/>
            </a:r>
            <a:br>
              <a:rPr lang="el-GR" sz="1600" dirty="0" smtClean="0">
                <a:solidFill>
                  <a:schemeClr val="tx1"/>
                </a:solidFill>
                <a:latin typeface="Century Gothic" pitchFamily="34" charset="0"/>
              </a:rPr>
            </a:br>
            <a:r>
              <a:rPr lang="el-GR" sz="1300" dirty="0" smtClean="0">
                <a:solidFill>
                  <a:schemeClr val="tx1"/>
                </a:solidFill>
                <a:latin typeface="Century Gothic" pitchFamily="34" charset="0"/>
              </a:rPr>
              <a:t/>
            </a:r>
            <a:br>
              <a:rPr lang="el-GR" sz="1300" dirty="0" smtClean="0">
                <a:solidFill>
                  <a:schemeClr val="tx1"/>
                </a:solidFill>
                <a:latin typeface="Century Gothic" pitchFamily="34" charset="0"/>
              </a:rPr>
            </a:br>
            <a:r>
              <a:rPr lang="en-US" sz="4000" dirty="0" smtClean="0">
                <a:solidFill>
                  <a:schemeClr val="tx1"/>
                </a:solidFill>
                <a:latin typeface="Century Gothic" pitchFamily="34" charset="0"/>
              </a:rPr>
              <a:t>B.  </a:t>
            </a:r>
            <a:r>
              <a:rPr lang="de-DE" sz="4000" dirty="0" smtClean="0">
                <a:solidFill>
                  <a:schemeClr val="tx1"/>
                </a:solidFill>
                <a:latin typeface="Century Gothic" pitchFamily="34" charset="0"/>
              </a:rPr>
              <a:t>DAC FINDINGS AND </a:t>
            </a:r>
            <a:br>
              <a:rPr lang="de-DE" sz="4000" dirty="0" smtClean="0">
                <a:solidFill>
                  <a:schemeClr val="tx1"/>
                </a:solidFill>
                <a:latin typeface="Century Gothic" pitchFamily="34" charset="0"/>
              </a:rPr>
            </a:br>
            <a:r>
              <a:rPr lang="de-DE" sz="4000" dirty="0" smtClean="0">
                <a:solidFill>
                  <a:schemeClr val="tx1"/>
                </a:solidFill>
                <a:latin typeface="Century Gothic" pitchFamily="34" charset="0"/>
              </a:rPr>
              <a:t>     RECOMMENDATIONS</a:t>
            </a:r>
            <a:r>
              <a:rPr lang="de-DE" sz="1300" dirty="0" smtClean="0">
                <a:solidFill>
                  <a:schemeClr val="tx1"/>
                </a:solidFill>
                <a:latin typeface="Century Gothic" pitchFamily="34" charset="0"/>
              </a:rPr>
              <a:t/>
            </a:r>
            <a:br>
              <a:rPr lang="de-DE" sz="1300" dirty="0" smtClean="0">
                <a:solidFill>
                  <a:schemeClr val="tx1"/>
                </a:solidFill>
                <a:latin typeface="Century Gothic" pitchFamily="34" charset="0"/>
              </a:rPr>
            </a:br>
            <a:r>
              <a:rPr lang="de-DE" sz="1300" dirty="0" smtClean="0">
                <a:solidFill>
                  <a:schemeClr val="tx1"/>
                </a:solidFill>
                <a:latin typeface="Century Gothic" pitchFamily="34" charset="0"/>
              </a:rPr>
              <a:t/>
            </a:r>
            <a:br>
              <a:rPr lang="de-DE" sz="1300" dirty="0" smtClean="0">
                <a:solidFill>
                  <a:schemeClr val="tx1"/>
                </a:solidFill>
                <a:latin typeface="Century Gothic" pitchFamily="34" charset="0"/>
              </a:rPr>
            </a:br>
            <a:r>
              <a:rPr lang="de-DE" sz="1300" dirty="0" smtClean="0">
                <a:solidFill>
                  <a:schemeClr val="tx1"/>
                </a:solidFill>
                <a:latin typeface="Century Gothic" pitchFamily="34" charset="0"/>
              </a:rPr>
              <a:t/>
            </a:r>
            <a:br>
              <a:rPr lang="de-DE" sz="1300" dirty="0" smtClean="0">
                <a:solidFill>
                  <a:schemeClr val="tx1"/>
                </a:solidFill>
                <a:latin typeface="Century Gothic" pitchFamily="34" charset="0"/>
              </a:rPr>
            </a:br>
            <a:r>
              <a:rPr lang="en-US" sz="1300" dirty="0" smtClean="0">
                <a:solidFill>
                  <a:schemeClr val="tx1"/>
                </a:solidFill>
                <a:latin typeface="Century Gothic" pitchFamily="34" charset="0"/>
              </a:rPr>
              <a:t> </a:t>
            </a:r>
            <a:r>
              <a:rPr lang="de-DE" sz="4000" dirty="0" smtClean="0">
                <a:solidFill>
                  <a:schemeClr val="tx1"/>
                </a:solidFill>
                <a:latin typeface="Century Gothic" pitchFamily="34" charset="0"/>
              </a:rPr>
              <a:t>C</a:t>
            </a:r>
            <a:r>
              <a:rPr lang="el-GR" sz="4000" dirty="0" smtClean="0">
                <a:solidFill>
                  <a:schemeClr val="tx1"/>
                </a:solidFill>
                <a:latin typeface="Century Gothic" pitchFamily="34" charset="0"/>
              </a:rPr>
              <a:t>. </a:t>
            </a:r>
            <a:r>
              <a:rPr lang="de-DE" sz="4000" dirty="0" smtClean="0">
                <a:solidFill>
                  <a:schemeClr val="tx1"/>
                </a:solidFill>
                <a:latin typeface="Century Gothic" pitchFamily="34" charset="0"/>
              </a:rPr>
              <a:t>NEXT STEPS</a:t>
            </a:r>
            <a:endParaRPr lang="el-GR" sz="4000" b="0" dirty="0">
              <a:solidFill>
                <a:schemeClr val="tx1"/>
              </a:solidFill>
              <a:latin typeface="Century Gothic" pitchFamily="34" charset="0"/>
            </a:endParaRPr>
          </a:p>
        </p:txBody>
      </p:sp>
      <p:sp>
        <p:nvSpPr>
          <p:cNvPr id="5" name="1 - Τίτλος"/>
          <p:cNvSpPr txBox="1">
            <a:spLocks/>
          </p:cNvSpPr>
          <p:nvPr/>
        </p:nvSpPr>
        <p:spPr>
          <a:xfrm>
            <a:off x="755576" y="0"/>
            <a:ext cx="2808312" cy="1214446"/>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de-DE" sz="4000" b="1" dirty="0" smtClean="0">
                <a:effectLst>
                  <a:outerShdw blurRad="38100" dist="25400" dir="5400000" algn="tl" rotWithShape="0">
                    <a:srgbClr val="000000">
                      <a:alpha val="43000"/>
                    </a:srgbClr>
                  </a:outerShdw>
                </a:effectLst>
                <a:latin typeface="Century Gothic" pitchFamily="34" charset="0"/>
                <a:ea typeface="+mj-ea"/>
                <a:cs typeface="+mj-cs"/>
              </a:rPr>
              <a:t>STRUCTURE</a:t>
            </a:r>
            <a:endParaRPr kumimoji="0" lang="el-GR" sz="4000" b="1" i="0" u="none" strike="noStrike" kern="1200" cap="none" spc="0" normalizeH="0" baseline="0" noProof="0" dirty="0">
              <a:ln>
                <a:noFill/>
              </a:ln>
              <a:solidFill>
                <a:schemeClr val="tx1"/>
              </a:solidFill>
              <a:effectLst>
                <a:outerShdw blurRad="38100" dist="25400" dir="5400000" algn="tl" rotWithShape="0">
                  <a:srgbClr val="000000">
                    <a:alpha val="43000"/>
                  </a:srgbClr>
                </a:outerShdw>
              </a:effectLst>
              <a:uLnTx/>
              <a:uFillTx/>
              <a:latin typeface="Century Gothic" pitchFamily="34" charset="0"/>
              <a:ea typeface="+mj-ea"/>
              <a:cs typeface="+mj-cs"/>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251520" y="-171400"/>
            <a:ext cx="8892480" cy="1214446"/>
          </a:xfrm>
          <a:prstGeom prst="rect">
            <a:avLst/>
          </a:prstGeom>
          <a:ln>
            <a:noFill/>
          </a:ln>
        </p:spPr>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200" b="1" dirty="0" smtClean="0">
                <a:effectLst>
                  <a:outerShdw blurRad="38100" dist="25400" dir="5400000" algn="tl" rotWithShape="0">
                    <a:srgbClr val="000000">
                      <a:alpha val="43000"/>
                    </a:srgbClr>
                  </a:outerShdw>
                </a:effectLst>
                <a:latin typeface="Century Gothic" pitchFamily="34" charset="0"/>
                <a:ea typeface="+mj-ea"/>
                <a:cs typeface="+mj-cs"/>
              </a:rPr>
              <a:t> </a:t>
            </a:r>
            <a:br>
              <a:rPr lang="en-US" sz="3200" b="1" dirty="0" smtClean="0">
                <a:effectLst>
                  <a:outerShdw blurRad="38100" dist="25400" dir="5400000" algn="tl" rotWithShape="0">
                    <a:srgbClr val="000000">
                      <a:alpha val="43000"/>
                    </a:srgbClr>
                  </a:outerShdw>
                </a:effectLst>
                <a:latin typeface="Century Gothic" pitchFamily="34" charset="0"/>
                <a:ea typeface="+mj-ea"/>
                <a:cs typeface="+mj-cs"/>
              </a:rPr>
            </a:br>
            <a:r>
              <a:rPr lang="en-US" sz="19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INTRODUCTION</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1</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a:t>
            </a:r>
          </a:p>
          <a:p>
            <a:pPr>
              <a:spcBef>
                <a:spcPct val="0"/>
              </a:spcBef>
            </a:pPr>
            <a:r>
              <a:rPr lang="de-DE" sz="2200" b="1" dirty="0" smtClean="0">
                <a:effectLst>
                  <a:outerShdw blurRad="38100" dist="25400" dir="5400000" algn="tl" rotWithShape="0">
                    <a:srgbClr val="000000">
                      <a:alpha val="43000"/>
                    </a:srgbClr>
                  </a:outerShdw>
                </a:effectLst>
                <a:latin typeface="Century Gothic" pitchFamily="34" charset="0"/>
                <a:ea typeface="+mj-ea"/>
                <a:cs typeface="+mj-cs"/>
              </a:rPr>
              <a:t> RECENT TRENDS OF </a:t>
            </a:r>
            <a:r>
              <a:rPr lang="en-US" sz="2200" b="1" dirty="0" smtClean="0">
                <a:effectLst>
                  <a:outerShdw blurRad="38100" dist="25400" dir="5400000" algn="tl" rotWithShape="0">
                    <a:srgbClr val="000000">
                      <a:alpha val="43000"/>
                    </a:srgbClr>
                  </a:outerShdw>
                </a:effectLst>
                <a:latin typeface="Century Gothic" pitchFamily="34" charset="0"/>
                <a:ea typeface="+mj-ea"/>
                <a:cs typeface="+mj-cs"/>
              </a:rPr>
              <a:t>GREECE’s OFFICIAL DEVELOPMENT ASSISTANCE (ODA)</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8" name="1 - Τίτλος"/>
          <p:cNvSpPr>
            <a:spLocks noGrp="1"/>
          </p:cNvSpPr>
          <p:nvPr>
            <p:ph type="ctrTitle"/>
          </p:nvPr>
        </p:nvSpPr>
        <p:spPr>
          <a:xfrm>
            <a:off x="533400" y="1371600"/>
            <a:ext cx="7851775" cy="5200650"/>
          </a:xfrm>
        </p:spPr>
        <p:txBody>
          <a:bodyPr>
            <a:noAutofit/>
          </a:bodyPr>
          <a:lstStyle/>
          <a:p>
            <a:pPr algn="l"/>
            <a:r>
              <a:rPr lang="en-US" sz="2400" dirty="0" smtClean="0">
                <a:solidFill>
                  <a:schemeClr val="tx1"/>
                </a:solidFill>
                <a:latin typeface="Century Gothic" pitchFamily="34" charset="0"/>
              </a:rPr>
              <a:t>IN 2017, GREECE’s TOTAL OFFICIAL </a:t>
            </a:r>
            <a:r>
              <a:rPr lang="de-DE" sz="2400" dirty="0" smtClean="0">
                <a:solidFill>
                  <a:schemeClr val="tx1"/>
                </a:solidFill>
                <a:latin typeface="Century Gothic" pitchFamily="34" charset="0"/>
              </a:rPr>
              <a:t>DEVELOPMENT ASSISTANCE </a:t>
            </a:r>
            <a:r>
              <a:rPr lang="en-US" sz="2400" dirty="0" smtClean="0">
                <a:solidFill>
                  <a:schemeClr val="tx1"/>
                </a:solidFill>
                <a:latin typeface="Century Gothic" pitchFamily="34" charset="0"/>
              </a:rPr>
              <a:t>(</a:t>
            </a:r>
            <a:r>
              <a:rPr lang="de-DE" sz="2400" dirty="0" smtClean="0">
                <a:solidFill>
                  <a:schemeClr val="tx1"/>
                </a:solidFill>
                <a:latin typeface="Century Gothic" pitchFamily="34" charset="0"/>
              </a:rPr>
              <a:t>ODA</a:t>
            </a:r>
            <a:r>
              <a:rPr lang="el-GR" sz="2400" dirty="0" smtClean="0">
                <a:solidFill>
                  <a:schemeClr val="tx1"/>
                </a:solidFill>
                <a:latin typeface="Century Gothic" pitchFamily="34" charset="0"/>
              </a:rPr>
              <a:t>) </a:t>
            </a:r>
            <a:r>
              <a:rPr lang="en-US" sz="2400" dirty="0" smtClean="0">
                <a:solidFill>
                  <a:schemeClr val="tx1"/>
                </a:solidFill>
                <a:latin typeface="Century Gothic" pitchFamily="34" charset="0"/>
              </a:rPr>
              <a:t>REACHED 314 MILLION EUROS (REPRESENTING 0.16% OF GREEK GROSS NATIONAL INCOME/GNI), OUT OF WHICH THE AMOUNT OF 229 MILLION EUROS CONSTITUTED GREEK MULTILATERAL ODA</a:t>
            </a:r>
            <a:br>
              <a:rPr lang="en-US" sz="2400" dirty="0" smtClean="0">
                <a:solidFill>
                  <a:schemeClr val="tx1"/>
                </a:solidFill>
                <a:latin typeface="Century Gothic" pitchFamily="34" charset="0"/>
              </a:rPr>
            </a:br>
            <a:r>
              <a:rPr lang="en-US" sz="3200" dirty="0" smtClean="0">
                <a:solidFill>
                  <a:schemeClr val="tx1"/>
                </a:solidFill>
                <a:latin typeface="Century Gothic" pitchFamily="34" charset="0"/>
              </a:rPr>
              <a:t/>
            </a:r>
            <a:br>
              <a:rPr lang="en-US" sz="3200" dirty="0" smtClean="0">
                <a:solidFill>
                  <a:schemeClr val="tx1"/>
                </a:solidFill>
                <a:latin typeface="Century Gothic" pitchFamily="34" charset="0"/>
              </a:rPr>
            </a:br>
            <a:r>
              <a:rPr lang="en-US" sz="2400" dirty="0" smtClean="0">
                <a:solidFill>
                  <a:schemeClr val="tx1"/>
                </a:solidFill>
                <a:latin typeface="Century Gothic" pitchFamily="34" charset="0"/>
              </a:rPr>
              <a:t>IN 2018 (PRELIMINARY FIGURES), TOTAL GREEK ODA STOOD AT 282 MILLION EUROS (NAMELY 0.13% OF GNI), INCLUDING MULTILATERAL ODA AMOUNTING TO 252 MILLION EUROS    </a:t>
            </a: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endParaRPr lang="el-GR" sz="2400" b="0" dirty="0">
              <a:solidFill>
                <a:schemeClr val="tx1"/>
              </a:solidFill>
              <a:latin typeface="Century Gothic" pitchFamily="34"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323528" y="-171400"/>
            <a:ext cx="8820472" cy="1214446"/>
          </a:xfrm>
          <a:prstGeom prst="rect">
            <a:avLst/>
          </a:prstGeom>
          <a:ln>
            <a:noFill/>
          </a:ln>
        </p:spPr>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200" b="1" dirty="0" smtClean="0">
                <a:effectLst>
                  <a:outerShdw blurRad="38100" dist="25400" dir="5400000" algn="tl" rotWithShape="0">
                    <a:srgbClr val="000000">
                      <a:alpha val="43000"/>
                    </a:srgbClr>
                  </a:outerShdw>
                </a:effectLst>
                <a:latin typeface="Century Gothic" pitchFamily="34" charset="0"/>
                <a:ea typeface="+mj-ea"/>
                <a:cs typeface="+mj-cs"/>
              </a:rPr>
              <a:t> </a:t>
            </a:r>
            <a:br>
              <a:rPr lang="en-US" sz="3200" b="1" dirty="0" smtClean="0">
                <a:effectLst>
                  <a:outerShdw blurRad="38100" dist="25400" dir="5400000" algn="tl" rotWithShape="0">
                    <a:srgbClr val="000000">
                      <a:alpha val="43000"/>
                    </a:srgbClr>
                  </a:outerShdw>
                </a:effectLst>
                <a:latin typeface="Century Gothic" pitchFamily="34" charset="0"/>
                <a:ea typeface="+mj-ea"/>
                <a:cs typeface="+mj-cs"/>
              </a:rPr>
            </a:br>
            <a:r>
              <a:rPr lang="en-US" sz="19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INTRODUCTION</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2</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a:t>
            </a:r>
          </a:p>
          <a:p>
            <a:pPr>
              <a:spcBef>
                <a:spcPct val="0"/>
              </a:spcBef>
            </a:pPr>
            <a:r>
              <a:rPr lang="de-DE" sz="2200" b="1" dirty="0" smtClean="0">
                <a:effectLst>
                  <a:outerShdw blurRad="38100" dist="25400" dir="5400000" algn="tl" rotWithShape="0">
                    <a:srgbClr val="000000">
                      <a:alpha val="43000"/>
                    </a:srgbClr>
                  </a:outerShdw>
                </a:effectLst>
                <a:latin typeface="Century Gothic" pitchFamily="34" charset="0"/>
                <a:ea typeface="+mj-ea"/>
                <a:cs typeface="+mj-cs"/>
              </a:rPr>
              <a:t> RECENT TRENDS OF </a:t>
            </a:r>
            <a:r>
              <a:rPr lang="en-US" sz="2200" b="1" dirty="0" smtClean="0">
                <a:effectLst>
                  <a:outerShdw blurRad="38100" dist="25400" dir="5400000" algn="tl" rotWithShape="0">
                    <a:srgbClr val="000000">
                      <a:alpha val="43000"/>
                    </a:srgbClr>
                  </a:outerShdw>
                </a:effectLst>
                <a:latin typeface="Century Gothic" pitchFamily="34" charset="0"/>
                <a:ea typeface="+mj-ea"/>
                <a:cs typeface="+mj-cs"/>
              </a:rPr>
              <a:t>GREECE’s OFFICIAL DEVELOPMENT ASSISTANCE (ODA)</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7" name="6 - Τίτλος"/>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l-GR" dirty="0"/>
          </a:p>
        </p:txBody>
      </p:sp>
      <p:sp>
        <p:nvSpPr>
          <p:cNvPr id="8" name="7 - Ορθογώνιο"/>
          <p:cNvSpPr/>
          <p:nvPr/>
        </p:nvSpPr>
        <p:spPr>
          <a:xfrm>
            <a:off x="357158" y="1857364"/>
            <a:ext cx="8429684" cy="3370153"/>
          </a:xfrm>
          <a:prstGeom prst="rect">
            <a:avLst/>
          </a:prstGeom>
        </p:spPr>
        <p:txBody>
          <a:bodyPr wrap="square">
            <a:spAutoFit/>
          </a:bodyPr>
          <a:lstStyle/>
          <a:p>
            <a:pPr algn="just"/>
            <a:r>
              <a:rPr lang="en-US" dirty="0" smtClean="0">
                <a:latin typeface="Century Gothic" pitchFamily="34" charset="0"/>
              </a:rPr>
              <a:t>IN RECENT YEARS, GREECE HAS GRADUALLY ADOPTED A PRAGMATIC STRATEGIC APPROACH AS REGARDS ITS DEVELOPMENT AID PROGRAM, WHICH </a:t>
            </a:r>
            <a:r>
              <a:rPr lang="en-US" u="sng" dirty="0" smtClean="0">
                <a:latin typeface="Century Gothic" pitchFamily="34" charset="0"/>
              </a:rPr>
              <a:t>NOW FOCUSES PRIMARILY ON MULTILATERAL CONTRIBUTIONS</a:t>
            </a:r>
            <a:r>
              <a:rPr lang="en-US" dirty="0" smtClean="0">
                <a:latin typeface="Century Gothic" pitchFamily="34" charset="0"/>
              </a:rPr>
              <a:t> </a:t>
            </a:r>
            <a:br>
              <a:rPr lang="en-US" dirty="0" smtClean="0">
                <a:latin typeface="Century Gothic" pitchFamily="34" charset="0"/>
              </a:rPr>
            </a:br>
            <a:r>
              <a:rPr lang="en-US" sz="1100" dirty="0" smtClean="0">
                <a:latin typeface="Century Gothic" pitchFamily="34" charset="0"/>
              </a:rPr>
              <a:t/>
            </a:r>
            <a:br>
              <a:rPr lang="en-US" sz="1100" dirty="0" smtClean="0">
                <a:latin typeface="Century Gothic" pitchFamily="34" charset="0"/>
              </a:rPr>
            </a:br>
            <a:r>
              <a:rPr lang="en-US" dirty="0" smtClean="0">
                <a:latin typeface="Century Gothic" pitchFamily="34" charset="0"/>
              </a:rPr>
              <a:t>AN EVALUATION OF THESE CONTRIBUTIONS (CONCLUDED IN LATE DECEMBER 2018) DEMONSTRATED THAT THEY HAVE A </a:t>
            </a:r>
            <a:r>
              <a:rPr lang="en-US" u="sng" dirty="0" smtClean="0">
                <a:latin typeface="Century Gothic" pitchFamily="34" charset="0"/>
              </a:rPr>
              <a:t>POSITIVE IMPACT</a:t>
            </a:r>
            <a:r>
              <a:rPr lang="en-US" dirty="0" smtClean="0">
                <a:latin typeface="Century Gothic" pitchFamily="34" charset="0"/>
              </a:rPr>
              <a:t> WITH REGARD TO THE ACHIEVEMENT OF ONE OR MORE OF THE SUSTAINABLE DEVELOPMENT GOALS (SDGs) </a:t>
            </a:r>
            <a:br>
              <a:rPr lang="en-US" dirty="0" smtClean="0">
                <a:latin typeface="Century Gothic" pitchFamily="34" charset="0"/>
              </a:rPr>
            </a:br>
            <a:r>
              <a:rPr lang="en-US" sz="1100" dirty="0" smtClean="0">
                <a:latin typeface="Century Gothic" pitchFamily="34" charset="0"/>
              </a:rPr>
              <a:t/>
            </a:r>
            <a:br>
              <a:rPr lang="en-US" sz="1100" dirty="0" smtClean="0">
                <a:latin typeface="Century Gothic" pitchFamily="34" charset="0"/>
              </a:rPr>
            </a:br>
            <a:endParaRPr lang="en-US" sz="1100" dirty="0" smtClean="0">
              <a:latin typeface="Century Gothic" pitchFamily="34" charset="0"/>
            </a:endParaRPr>
          </a:p>
          <a:p>
            <a:r>
              <a:rPr lang="en-US" dirty="0" smtClean="0">
                <a:latin typeface="Century Gothic" pitchFamily="34" charset="0"/>
              </a:rPr>
              <a:t> A STRATEGIC CHOICE TO CONCENTRATE ON MULTILATERAL ASSISTANCE. </a:t>
            </a:r>
            <a:br>
              <a:rPr lang="en-US" dirty="0" smtClean="0">
                <a:latin typeface="Century Gothic" pitchFamily="34" charset="0"/>
              </a:rPr>
            </a:br>
            <a:r>
              <a:rPr lang="en-US" dirty="0" smtClean="0">
                <a:latin typeface="Century Gothic" pitchFamily="34" charset="0"/>
              </a:rPr>
              <a:t>GREECE IS COMMITTED TO MULTILATERALISM AND SUPPORTS MULTILATERAL APPROACHES TO GLOBAL PROBLEMS </a:t>
            </a:r>
            <a:endParaRPr lang="el-GR" dirty="0" smtClean="0">
              <a:latin typeface="Century Gothic"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1988840"/>
            <a:ext cx="8390736" cy="4287990"/>
          </a:xfrm>
        </p:spPr>
        <p:txBody>
          <a:bodyPr>
            <a:noAutofit/>
          </a:bodyPr>
          <a:lstStyle/>
          <a:p>
            <a:pPr algn="l"/>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n-US" sz="2400" dirty="0" smtClean="0">
                <a:solidFill>
                  <a:schemeClr val="tx1"/>
                </a:solidFill>
                <a:latin typeface="Century Gothic" pitchFamily="34" charset="0"/>
              </a:rPr>
              <a:t>OECD’s </a:t>
            </a:r>
            <a:r>
              <a:rPr lang="de-DE" sz="2400" dirty="0" smtClean="0">
                <a:solidFill>
                  <a:schemeClr val="tx1"/>
                </a:solidFill>
                <a:latin typeface="Century Gothic" pitchFamily="34" charset="0"/>
              </a:rPr>
              <a:t>DEVELOPMENT ASSISTANCE COMMITTEE</a:t>
            </a:r>
            <a:r>
              <a:rPr lang="en-US" sz="2400" dirty="0" smtClean="0">
                <a:solidFill>
                  <a:schemeClr val="tx1"/>
                </a:solidFill>
                <a:latin typeface="Century Gothic" pitchFamily="34" charset="0"/>
              </a:rPr>
              <a:t> (</a:t>
            </a:r>
            <a:r>
              <a:rPr lang="de-DE" sz="2400" dirty="0" smtClean="0">
                <a:solidFill>
                  <a:schemeClr val="tx1"/>
                </a:solidFill>
                <a:latin typeface="Century Gothic" pitchFamily="34" charset="0"/>
              </a:rPr>
              <a:t>DAC</a:t>
            </a:r>
            <a:r>
              <a:rPr lang="el-GR" sz="2400" dirty="0" smtClean="0">
                <a:solidFill>
                  <a:schemeClr val="tx1"/>
                </a:solidFill>
                <a:latin typeface="Century Gothic" pitchFamily="34" charset="0"/>
              </a:rPr>
              <a:t>) </a:t>
            </a:r>
            <a:r>
              <a:rPr lang="en-US" sz="2400" dirty="0" smtClean="0">
                <a:solidFill>
                  <a:schemeClr val="tx1"/>
                </a:solidFill>
                <a:latin typeface="Century Gothic" pitchFamily="34" charset="0"/>
              </a:rPr>
              <a:t>CARRIES OUT PERIODIC ASSESSMENTS OF DAC MEMBERS’ DEVELOPMENT COOPERATION POLICIES AND SYSTEMS, IN ORDER TO STRENGTHEN QUALITY AND EFFECTIVENESS THROUGH A PEER LEARNING PROCEDURE</a:t>
            </a:r>
            <a:br>
              <a:rPr lang="en-US" sz="2400" dirty="0" smtClean="0">
                <a:solidFill>
                  <a:schemeClr val="tx1"/>
                </a:solidFill>
                <a:latin typeface="Century Gothic" pitchFamily="34" charset="0"/>
              </a:rPr>
            </a:br>
            <a:r>
              <a:rPr lang="en-US" sz="1800" dirty="0" smtClean="0">
                <a:solidFill>
                  <a:schemeClr val="tx1"/>
                </a:solidFill>
                <a:latin typeface="Century Gothic" pitchFamily="34" charset="0"/>
              </a:rPr>
              <a:t/>
            </a:r>
            <a:br>
              <a:rPr lang="en-US" sz="1800" dirty="0" smtClean="0">
                <a:solidFill>
                  <a:schemeClr val="tx1"/>
                </a:solidFill>
                <a:latin typeface="Century Gothic" pitchFamily="34" charset="0"/>
              </a:rPr>
            </a:br>
            <a:r>
              <a:rPr lang="en-US" sz="2400" dirty="0" smtClean="0">
                <a:solidFill>
                  <a:schemeClr val="tx1"/>
                </a:solidFill>
                <a:latin typeface="Century Gothic" pitchFamily="34" charset="0"/>
              </a:rPr>
              <a:t>PEER REVIEWS ADOPT A HOLISTIC AND INTEGRATED APPROACH</a:t>
            </a: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n-US" sz="2400" dirty="0" smtClean="0">
                <a:solidFill>
                  <a:schemeClr val="tx1"/>
                </a:solidFill>
                <a:latin typeface="Century Gothic" pitchFamily="34" charset="0"/>
              </a:rPr>
              <a:t>GREECE IS A </a:t>
            </a:r>
            <a:r>
              <a:rPr lang="de-DE" sz="2400" dirty="0" smtClean="0">
                <a:solidFill>
                  <a:schemeClr val="tx1"/>
                </a:solidFill>
                <a:latin typeface="Century Gothic" pitchFamily="34" charset="0"/>
              </a:rPr>
              <a:t>DAC MEMBER </a:t>
            </a:r>
            <a:r>
              <a:rPr lang="en-US" sz="2400" dirty="0" smtClean="0">
                <a:solidFill>
                  <a:schemeClr val="tx1"/>
                </a:solidFill>
                <a:latin typeface="Century Gothic" pitchFamily="34" charset="0"/>
              </a:rPr>
              <a:t>SINCE </a:t>
            </a:r>
            <a:r>
              <a:rPr lang="el-GR" sz="2400" dirty="0" smtClean="0">
                <a:solidFill>
                  <a:schemeClr val="tx1"/>
                </a:solidFill>
                <a:latin typeface="Century Gothic" pitchFamily="34" charset="0"/>
              </a:rPr>
              <a:t>1999 </a:t>
            </a:r>
            <a:br>
              <a:rPr lang="el-GR" sz="2400" dirty="0" smtClean="0">
                <a:solidFill>
                  <a:schemeClr val="tx1"/>
                </a:solidFill>
                <a:latin typeface="Century Gothic" pitchFamily="34" charset="0"/>
              </a:rPr>
            </a:br>
            <a:r>
              <a:rPr lang="el-GR" sz="2400" dirty="0" smtClean="0">
                <a:solidFill>
                  <a:schemeClr val="tx1"/>
                </a:solidFill>
                <a:latin typeface="Century Gothic" pitchFamily="34" charset="0"/>
              </a:rPr>
              <a:t/>
            </a:r>
            <a:br>
              <a:rPr lang="el-GR" sz="2400" dirty="0" smtClean="0">
                <a:solidFill>
                  <a:schemeClr val="tx1"/>
                </a:solidFill>
                <a:latin typeface="Century Gothic" pitchFamily="34" charset="0"/>
              </a:rPr>
            </a:br>
            <a:r>
              <a:rPr lang="en-US" sz="2400" dirty="0" smtClean="0">
                <a:solidFill>
                  <a:schemeClr val="tx1"/>
                </a:solidFill>
                <a:latin typeface="Century Gothic" pitchFamily="34" charset="0"/>
              </a:rPr>
              <a:t>PEER REVIEWS CARRIED OUT SO FAR</a:t>
            </a:r>
            <a:r>
              <a:rPr lang="el-GR" sz="2400" dirty="0" smtClean="0">
                <a:solidFill>
                  <a:schemeClr val="tx1"/>
                </a:solidFill>
                <a:latin typeface="Century Gothic" pitchFamily="34" charset="0"/>
              </a:rPr>
              <a:t>: </a:t>
            </a:r>
            <a:r>
              <a:rPr lang="de-DE" sz="2400" dirty="0" smtClean="0">
                <a:solidFill>
                  <a:schemeClr val="tx1"/>
                </a:solidFill>
                <a:latin typeface="Century Gothic" pitchFamily="34" charset="0"/>
              </a:rPr>
              <a:t/>
            </a:r>
            <a:br>
              <a:rPr lang="de-DE" sz="2400" dirty="0" smtClean="0">
                <a:solidFill>
                  <a:schemeClr val="tx1"/>
                </a:solidFill>
                <a:latin typeface="Century Gothic" pitchFamily="34" charset="0"/>
              </a:rPr>
            </a:br>
            <a:r>
              <a:rPr lang="el-GR" sz="2400" dirty="0" smtClean="0">
                <a:solidFill>
                  <a:schemeClr val="tx1"/>
                </a:solidFill>
                <a:latin typeface="Century Gothic" pitchFamily="34" charset="0"/>
              </a:rPr>
              <a:t>2002, 2006, 2011, 2018</a:t>
            </a:r>
            <a:endParaRPr lang="el-GR" sz="2400" b="0" dirty="0">
              <a:solidFill>
                <a:schemeClr val="tx1"/>
              </a:solidFill>
              <a:latin typeface="Century Gothic" pitchFamily="34" charset="0"/>
            </a:endParaRPr>
          </a:p>
        </p:txBody>
      </p:sp>
      <p:sp>
        <p:nvSpPr>
          <p:cNvPr id="5" name="1 - Τίτλος"/>
          <p:cNvSpPr txBox="1">
            <a:spLocks/>
          </p:cNvSpPr>
          <p:nvPr/>
        </p:nvSpPr>
        <p:spPr>
          <a:xfrm>
            <a:off x="323528" y="-171400"/>
            <a:ext cx="8288518" cy="1214446"/>
          </a:xfrm>
          <a:prstGeom prst="rect">
            <a:avLst/>
          </a:prstGeom>
          <a:ln>
            <a:noFill/>
          </a:ln>
        </p:spPr>
        <p:txBody>
          <a:bodyPr vert="horz" lIns="0" tIns="0" rIns="18288" bIns="0" anchor="b">
            <a:normAutofit fontScale="92500"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200" b="1" dirty="0" smtClean="0">
                <a:effectLst>
                  <a:outerShdw blurRad="38100" dist="25400" dir="5400000" algn="tl" rotWithShape="0">
                    <a:srgbClr val="000000">
                      <a:alpha val="43000"/>
                    </a:srgbClr>
                  </a:outerShdw>
                </a:effectLst>
                <a:latin typeface="Century Gothic" pitchFamily="34" charset="0"/>
                <a:ea typeface="+mj-ea"/>
                <a:cs typeface="+mj-cs"/>
              </a:rPr>
              <a:t> </a:t>
            </a:r>
            <a:br>
              <a:rPr lang="en-US" sz="3200" b="1" dirty="0" smtClean="0">
                <a:effectLst>
                  <a:outerShdw blurRad="38100" dist="25400" dir="5400000" algn="tl" rotWithShape="0">
                    <a:srgbClr val="000000">
                      <a:alpha val="43000"/>
                    </a:srgbClr>
                  </a:outerShdw>
                </a:effectLst>
                <a:latin typeface="Century Gothic" pitchFamily="34" charset="0"/>
                <a:ea typeface="+mj-ea"/>
                <a:cs typeface="+mj-cs"/>
              </a:rPr>
            </a:br>
            <a:r>
              <a:rPr lang="en-US" sz="19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INTRODUCTION</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3</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a:t>
            </a:r>
          </a:p>
          <a:p>
            <a:pPr>
              <a:spcBef>
                <a:spcPct val="0"/>
              </a:spcBef>
            </a:pPr>
            <a:r>
              <a:rPr lang="de-DE" sz="2200" b="1" dirty="0" smtClean="0">
                <a:effectLst>
                  <a:outerShdw blurRad="38100" dist="25400" dir="5400000" algn="tl" rotWithShape="0">
                    <a:srgbClr val="000000">
                      <a:alpha val="43000"/>
                    </a:srgbClr>
                  </a:outerShdw>
                </a:effectLst>
                <a:latin typeface="Century Gothic" pitchFamily="34" charset="0"/>
                <a:ea typeface="+mj-ea"/>
                <a:cs typeface="+mj-cs"/>
              </a:rPr>
              <a:t> PEER REVIEWS</a:t>
            </a:r>
            <a:r>
              <a:rPr lang="el-GR" sz="2200" b="1" dirty="0" smtClean="0">
                <a:effectLst>
                  <a:outerShdw blurRad="38100" dist="25400" dir="5400000" algn="tl" rotWithShape="0">
                    <a:srgbClr val="000000">
                      <a:alpha val="43000"/>
                    </a:srgbClr>
                  </a:outerShdw>
                </a:effectLst>
                <a:latin typeface="Century Gothic" pitchFamily="34" charset="0"/>
                <a:ea typeface="+mj-ea"/>
                <a:cs typeface="+mj-cs"/>
              </a:rPr>
              <a:t> </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107504" y="-171400"/>
            <a:ext cx="9036496" cy="1214446"/>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spcBef>
                <a:spcPct val="0"/>
              </a:spcBef>
            </a:pPr>
            <a:r>
              <a:rPr lang="el-GR" sz="32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INTRODUCTION</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4000" b="1" dirty="0" smtClean="0">
                <a:effectLst>
                  <a:outerShdw blurRad="38100" dist="25400" dir="5400000" algn="tl" rotWithShape="0">
                    <a:srgbClr val="000000">
                      <a:alpha val="43000"/>
                    </a:srgbClr>
                  </a:outerShdw>
                </a:effectLst>
                <a:latin typeface="Century Gothic" pitchFamily="34" charset="0"/>
                <a:ea typeface="+mj-ea"/>
                <a:cs typeface="+mj-cs"/>
              </a:rPr>
              <a:t>4</a:t>
            </a:r>
            <a:r>
              <a:rPr lang="el-GR" sz="4000" b="1" dirty="0" smtClean="0">
                <a:effectLst>
                  <a:outerShdw blurRad="38100" dist="25400" dir="5400000" algn="tl" rotWithShape="0">
                    <a:srgbClr val="000000">
                      <a:alpha val="43000"/>
                    </a:srgbClr>
                  </a:outerShdw>
                </a:effectLst>
                <a:latin typeface="Century Gothic" pitchFamily="34" charset="0"/>
                <a:ea typeface="+mj-ea"/>
                <a:cs typeface="+mj-cs"/>
              </a:rPr>
              <a:t>)</a:t>
            </a:r>
          </a:p>
          <a:p>
            <a:pPr>
              <a:spcBef>
                <a:spcPct val="0"/>
              </a:spcBef>
            </a:pPr>
            <a:r>
              <a:rPr lang="de-DE" sz="10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2200" b="1" dirty="0" smtClean="0">
                <a:effectLst>
                  <a:outerShdw blurRad="38100" dist="25400" dir="5400000" algn="tl" rotWithShape="0">
                    <a:srgbClr val="000000">
                      <a:alpha val="43000"/>
                    </a:srgbClr>
                  </a:outerShdw>
                </a:effectLst>
                <a:latin typeface="Century Gothic" pitchFamily="34" charset="0"/>
                <a:ea typeface="+mj-ea"/>
                <a:cs typeface="+mj-cs"/>
              </a:rPr>
              <a:t>4</a:t>
            </a:r>
            <a:r>
              <a:rPr lang="en-US" sz="2200" b="1" baseline="30000" dirty="0" smtClean="0">
                <a:effectLst>
                  <a:outerShdw blurRad="38100" dist="25400" dir="5400000" algn="tl" rotWithShape="0">
                    <a:srgbClr val="000000">
                      <a:alpha val="43000"/>
                    </a:srgbClr>
                  </a:outerShdw>
                </a:effectLst>
                <a:latin typeface="Century Gothic" pitchFamily="34" charset="0"/>
                <a:ea typeface="+mj-ea"/>
                <a:cs typeface="+mj-cs"/>
              </a:rPr>
              <a:t>th</a:t>
            </a:r>
            <a:r>
              <a:rPr lang="en-US" sz="2200" b="1" dirty="0" smtClean="0">
                <a:effectLst>
                  <a:outerShdw blurRad="38100" dist="25400" dir="5400000" algn="tl" rotWithShape="0">
                    <a:srgbClr val="000000">
                      <a:alpha val="43000"/>
                    </a:srgbClr>
                  </a:outerShdw>
                </a:effectLst>
                <a:latin typeface="Century Gothic" pitchFamily="34" charset="0"/>
                <a:ea typeface="+mj-ea"/>
                <a:cs typeface="+mj-cs"/>
              </a:rPr>
              <a:t> OECD/DAC </a:t>
            </a:r>
            <a:r>
              <a:rPr lang="de-DE" sz="2200" b="1" dirty="0" smtClean="0">
                <a:effectLst>
                  <a:outerShdw blurRad="38100" dist="25400" dir="5400000" algn="tl" rotWithShape="0">
                    <a:srgbClr val="000000">
                      <a:alpha val="43000"/>
                    </a:srgbClr>
                  </a:outerShdw>
                </a:effectLst>
                <a:latin typeface="Century Gothic" pitchFamily="34" charset="0"/>
                <a:ea typeface="+mj-ea"/>
                <a:cs typeface="+mj-cs"/>
              </a:rPr>
              <a:t>PEER REVIEW</a:t>
            </a:r>
            <a:r>
              <a:rPr lang="en-US" sz="2200" b="1" dirty="0" smtClean="0">
                <a:effectLst>
                  <a:outerShdw blurRad="38100" dist="25400" dir="5400000" algn="tl" rotWithShape="0">
                    <a:srgbClr val="000000">
                      <a:alpha val="43000"/>
                    </a:srgbClr>
                  </a:outerShdw>
                </a:effectLst>
                <a:latin typeface="Century Gothic" pitchFamily="34" charset="0"/>
                <a:ea typeface="+mj-ea"/>
                <a:cs typeface="+mj-cs"/>
              </a:rPr>
              <a:t> OF GREECE</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6" name="1 - Τίτλος"/>
          <p:cNvSpPr>
            <a:spLocks noGrp="1"/>
          </p:cNvSpPr>
          <p:nvPr>
            <p:ph type="ctrTitle"/>
          </p:nvPr>
        </p:nvSpPr>
        <p:spPr>
          <a:xfrm>
            <a:off x="179512" y="3789040"/>
            <a:ext cx="8964488" cy="2071702"/>
          </a:xfrm>
        </p:spPr>
        <p:txBody>
          <a:bodyPr>
            <a:normAutofit fontScale="90000"/>
          </a:bodyPr>
          <a:lstStyle/>
          <a:p>
            <a:pPr algn="l"/>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3100" dirty="0" smtClean="0">
                <a:solidFill>
                  <a:schemeClr val="tx1"/>
                </a:solidFill>
                <a:latin typeface="Century Gothic" pitchFamily="34" charset="0"/>
              </a:rPr>
              <a:t>DURING THE 4</a:t>
            </a:r>
            <a:r>
              <a:rPr lang="en-US" sz="3100" baseline="30000" dirty="0" smtClean="0">
                <a:solidFill>
                  <a:schemeClr val="tx1"/>
                </a:solidFill>
                <a:latin typeface="Century Gothic" pitchFamily="34" charset="0"/>
              </a:rPr>
              <a:t>th</a:t>
            </a:r>
            <a:r>
              <a:rPr lang="en-US" sz="3100" dirty="0" smtClean="0">
                <a:solidFill>
                  <a:schemeClr val="tx1"/>
                </a:solidFill>
                <a:latin typeface="Century Gothic" pitchFamily="34" charset="0"/>
              </a:rPr>
              <a:t> PEER REVIEW OF THE SYSTEM AND POLICIES OF GREECE’s INTERNATIONAL DEVELOPMENT COOPERATION </a:t>
            </a:r>
            <a:r>
              <a:rPr lang="de-DE" sz="3100" dirty="0" smtClean="0">
                <a:solidFill>
                  <a:schemeClr val="tx1"/>
                </a:solidFill>
                <a:latin typeface="Century Gothic" pitchFamily="34" charset="0"/>
              </a:rPr>
              <a:t/>
            </a:r>
            <a:br>
              <a:rPr lang="de-DE" sz="3100" dirty="0" smtClean="0">
                <a:solidFill>
                  <a:schemeClr val="tx1"/>
                </a:solidFill>
                <a:latin typeface="Century Gothic" pitchFamily="34" charset="0"/>
              </a:rPr>
            </a:br>
            <a:r>
              <a:rPr lang="en-US" sz="3100" dirty="0" smtClean="0">
                <a:solidFill>
                  <a:schemeClr val="tx1"/>
                </a:solidFill>
                <a:latin typeface="Century Gothic" pitchFamily="34" charset="0"/>
              </a:rPr>
              <a:t>(APRIL-NOVEMBER 2018)</a:t>
            </a:r>
            <a:r>
              <a:rPr lang="el-GR" sz="3100" dirty="0" smtClean="0">
                <a:solidFill>
                  <a:schemeClr val="tx1"/>
                </a:solidFill>
                <a:latin typeface="Century Gothic" pitchFamily="34" charset="0"/>
              </a:rPr>
              <a:t>, </a:t>
            </a:r>
            <a:r>
              <a:rPr lang="en-US" sz="3100" dirty="0" smtClean="0">
                <a:solidFill>
                  <a:schemeClr val="tx1"/>
                </a:solidFill>
                <a:latin typeface="Century Gothic" pitchFamily="34" charset="0"/>
              </a:rPr>
              <a:t>GREECE’s PERFORMANCE AS REGARDS </a:t>
            </a:r>
            <a:r>
              <a:rPr lang="de-DE" sz="3100" dirty="0" smtClean="0">
                <a:solidFill>
                  <a:schemeClr val="tx1"/>
                </a:solidFill>
                <a:latin typeface="Century Gothic" pitchFamily="34" charset="0"/>
              </a:rPr>
              <a:t>POLIC</a:t>
            </a:r>
            <a:r>
              <a:rPr lang="en-US" sz="3100" dirty="0" smtClean="0">
                <a:solidFill>
                  <a:schemeClr val="tx1"/>
                </a:solidFill>
                <a:latin typeface="Century Gothic" pitchFamily="34" charset="0"/>
              </a:rPr>
              <a:t>Y </a:t>
            </a:r>
            <a:r>
              <a:rPr lang="de-DE" sz="3100" dirty="0" smtClean="0">
                <a:solidFill>
                  <a:schemeClr val="tx1"/>
                </a:solidFill>
                <a:latin typeface="Century Gothic" pitchFamily="34" charset="0"/>
              </a:rPr>
              <a:t>COHERENCE FOR SUSTAINABLE DEVELOPMENT (PCSD</a:t>
            </a:r>
            <a:r>
              <a:rPr lang="en-US" sz="3100" dirty="0" smtClean="0">
                <a:solidFill>
                  <a:schemeClr val="tx1"/>
                </a:solidFill>
                <a:latin typeface="Century Gothic" pitchFamily="34" charset="0"/>
              </a:rPr>
              <a:t>) WAS ALSO EXAMINED, BASED ON THE FOLLOWING PEER REVIEW INDICATOR</a:t>
            </a:r>
            <a:r>
              <a:rPr lang="el-GR" sz="3100" dirty="0" smtClean="0">
                <a:solidFill>
                  <a:schemeClr val="tx1"/>
                </a:solidFill>
                <a:latin typeface="Century Gothic" pitchFamily="34" charset="0"/>
              </a:rPr>
              <a:t>: </a:t>
            </a:r>
            <a:br>
              <a:rPr lang="el-GR" sz="3100" dirty="0" smtClean="0">
                <a:solidFill>
                  <a:schemeClr val="tx1"/>
                </a:solidFill>
                <a:latin typeface="Century Gothic" pitchFamily="34" charset="0"/>
              </a:rPr>
            </a:br>
            <a:r>
              <a:rPr lang="el-GR" sz="2700" dirty="0" smtClean="0">
                <a:solidFill>
                  <a:schemeClr val="tx1"/>
                </a:solidFill>
                <a:latin typeface="Century Gothic" pitchFamily="34" charset="0"/>
              </a:rPr>
              <a:t/>
            </a:r>
            <a:br>
              <a:rPr lang="el-GR" sz="2700" dirty="0" smtClean="0">
                <a:solidFill>
                  <a:schemeClr val="tx1"/>
                </a:solidFill>
                <a:latin typeface="Century Gothic" pitchFamily="34" charset="0"/>
              </a:rPr>
            </a:br>
            <a:r>
              <a:rPr lang="el-GR" sz="3100" i="1" dirty="0" smtClean="0">
                <a:solidFill>
                  <a:schemeClr val="tx1"/>
                </a:solidFill>
                <a:latin typeface="Century Gothic" pitchFamily="34" charset="0"/>
              </a:rPr>
              <a:t> </a:t>
            </a:r>
            <a:r>
              <a:rPr lang="en-US" sz="3100" i="1" dirty="0" smtClean="0">
                <a:solidFill>
                  <a:schemeClr val="tx1"/>
                </a:solidFill>
                <a:latin typeface="Century Gothic" pitchFamily="34" charset="0"/>
              </a:rPr>
              <a:t>“</a:t>
            </a:r>
            <a:r>
              <a:rPr lang="de-DE" sz="3100" i="1" dirty="0" smtClean="0">
                <a:solidFill>
                  <a:schemeClr val="tx1"/>
                </a:solidFill>
                <a:latin typeface="Century Gothic" pitchFamily="34" charset="0"/>
              </a:rPr>
              <a:t>DOMESTIC POLICIES SUPPORT OR DO NOT </a:t>
            </a:r>
            <a:br>
              <a:rPr lang="de-DE" sz="3100" i="1" dirty="0" smtClean="0">
                <a:solidFill>
                  <a:schemeClr val="tx1"/>
                </a:solidFill>
                <a:latin typeface="Century Gothic" pitchFamily="34" charset="0"/>
              </a:rPr>
            </a:br>
            <a:r>
              <a:rPr lang="de-DE" sz="3100" i="1" dirty="0" smtClean="0">
                <a:solidFill>
                  <a:schemeClr val="tx1"/>
                </a:solidFill>
                <a:latin typeface="Century Gothic" pitchFamily="34" charset="0"/>
              </a:rPr>
              <a:t>HARM DEVELOPING COUNTRIES</a:t>
            </a:r>
            <a:r>
              <a:rPr lang="en-US" sz="3100" i="1" dirty="0" smtClean="0">
                <a:solidFill>
                  <a:schemeClr val="tx1"/>
                </a:solidFill>
                <a:latin typeface="Century Gothic" pitchFamily="34" charset="0"/>
              </a:rPr>
              <a:t>”</a:t>
            </a:r>
            <a:endParaRPr lang="el-GR" sz="3600" i="1" dirty="0">
              <a:solidFill>
                <a:schemeClr val="tx1"/>
              </a:solidFill>
              <a:latin typeface="Century Gothic" pitchFamily="34" charset="0"/>
            </a:endParaRPr>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0" y="260648"/>
            <a:ext cx="9324528" cy="1214446"/>
          </a:xfrm>
          <a:prstGeom prst="rect">
            <a:avLst/>
          </a:prstGeom>
          <a:ln>
            <a:noFill/>
          </a:ln>
        </p:spPr>
        <p:txBody>
          <a:bodyPr vert="horz" lIns="0" tIns="0" rIns="18288" bIns="0" anchor="b">
            <a:normAutofit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700" b="1" dirty="0" smtClean="0">
                <a:effectLst>
                  <a:outerShdw blurRad="38100" dist="25400" dir="5400000" algn="tl" rotWithShape="0">
                    <a:srgbClr val="000000">
                      <a:alpha val="43000"/>
                    </a:srgbClr>
                  </a:outerShdw>
                </a:effectLst>
                <a:latin typeface="Century Gothic" pitchFamily="34" charset="0"/>
                <a:ea typeface="+mj-ea"/>
                <a:cs typeface="+mj-cs"/>
              </a:rPr>
              <a:t> </a:t>
            </a:r>
            <a:r>
              <a:rPr lang="en-US" sz="3200" b="1" dirty="0" smtClean="0">
                <a:effectLst>
                  <a:outerShdw blurRad="38100" dist="25400" dir="5400000" algn="tl" rotWithShape="0">
                    <a:srgbClr val="000000">
                      <a:alpha val="43000"/>
                    </a:srgbClr>
                  </a:outerShdw>
                </a:effectLst>
                <a:latin typeface="Century Gothic" pitchFamily="34" charset="0"/>
                <a:ea typeface="+mj-ea"/>
                <a:cs typeface="+mj-cs"/>
              </a:rPr>
              <a:t>DAC FINDINGS AND RECOMMENDATIONS (1)</a:t>
            </a:r>
            <a:r>
              <a:rPr lang="en-US" sz="3700" b="1" dirty="0" smtClean="0">
                <a:effectLst>
                  <a:outerShdw blurRad="38100" dist="25400" dir="5400000" algn="tl" rotWithShape="0">
                    <a:srgbClr val="000000">
                      <a:alpha val="43000"/>
                    </a:srgbClr>
                  </a:outerShdw>
                </a:effectLst>
                <a:latin typeface="Century Gothic" pitchFamily="34" charset="0"/>
                <a:ea typeface="+mj-ea"/>
                <a:cs typeface="+mj-cs"/>
              </a:rPr>
              <a:t> </a:t>
            </a:r>
          </a:p>
          <a:p>
            <a:pPr>
              <a:spcBef>
                <a:spcPct val="0"/>
              </a:spcBef>
            </a:pPr>
            <a:endParaRPr lang="el-GR" sz="3700" b="1" dirty="0" smtClean="0">
              <a:effectLst>
                <a:outerShdw blurRad="38100" dist="25400" dir="5400000" algn="tl" rotWithShape="0">
                  <a:srgbClr val="000000">
                    <a:alpha val="43000"/>
                  </a:srgbClr>
                </a:outerShdw>
              </a:effectLst>
              <a:latin typeface="Century Gothic" pitchFamily="34" charset="0"/>
              <a:ea typeface="+mj-ea"/>
              <a:cs typeface="+mj-cs"/>
            </a:endParaRPr>
          </a:p>
          <a:p>
            <a:pPr>
              <a:spcBef>
                <a:spcPct val="0"/>
              </a:spcBef>
            </a:pPr>
            <a:r>
              <a:rPr lang="de-DE" sz="1000" b="1" dirty="0" smtClean="0">
                <a:effectLst>
                  <a:outerShdw blurRad="38100" dist="25400" dir="5400000" algn="tl" rotWithShape="0">
                    <a:srgbClr val="000000">
                      <a:alpha val="43000"/>
                    </a:srgbClr>
                  </a:outerShdw>
                </a:effectLst>
                <a:latin typeface="Century Gothic" pitchFamily="34" charset="0"/>
                <a:ea typeface="+mj-ea"/>
                <a:cs typeface="+mj-cs"/>
              </a:rPr>
              <a:t>   </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4" name="1 - Τίτλος"/>
          <p:cNvSpPr>
            <a:spLocks noGrp="1"/>
          </p:cNvSpPr>
          <p:nvPr>
            <p:ph type="ctrTitle"/>
          </p:nvPr>
        </p:nvSpPr>
        <p:spPr>
          <a:xfrm>
            <a:off x="107504" y="3789040"/>
            <a:ext cx="9036496" cy="2071702"/>
          </a:xfrm>
        </p:spPr>
        <p:txBody>
          <a:bodyPr>
            <a:normAutofit fontScale="90000"/>
          </a:bodyPr>
          <a:lstStyle/>
          <a:p>
            <a:pPr algn="l"/>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2900" dirty="0" smtClean="0">
                <a:solidFill>
                  <a:prstClr val="white"/>
                </a:solidFill>
                <a:latin typeface="Century Gothic" pitchFamily="34" charset="0"/>
              </a:rPr>
              <a:t> According to DAC: </a:t>
            </a: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2900" dirty="0" smtClean="0">
                <a:solidFill>
                  <a:schemeClr val="tx1"/>
                </a:solidFill>
                <a:latin typeface="Century Gothic" pitchFamily="34" charset="0"/>
              </a:rPr>
              <a:t>“Greece recognizes the importance of policy coherence for sustainable development, but has not updated its legal framework to determine leadership, responsibility and accountability, or established a co-ordination mechanism for it. The country has intensified efforts to combat trafficking in human beings, but could address several shortcomings in its approach. </a:t>
            </a:r>
            <a:br>
              <a:rPr lang="en-US" sz="2900" dirty="0" smtClean="0">
                <a:solidFill>
                  <a:schemeClr val="tx1"/>
                </a:solidFill>
                <a:latin typeface="Century Gothic" pitchFamily="34" charset="0"/>
              </a:rPr>
            </a:br>
            <a:endParaRPr lang="el-GR" sz="2900" i="1" dirty="0">
              <a:solidFill>
                <a:schemeClr val="tx1"/>
              </a:solidFill>
              <a:latin typeface="Century Gothic" pitchFamily="34" charset="0"/>
            </a:endParaRP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0" y="116632"/>
            <a:ext cx="9324528" cy="1214446"/>
          </a:xfrm>
          <a:prstGeom prst="rect">
            <a:avLst/>
          </a:prstGeom>
          <a:ln>
            <a:noFill/>
          </a:ln>
        </p:spPr>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700" b="1" dirty="0" smtClean="0">
                <a:effectLst>
                  <a:outerShdw blurRad="38100" dist="25400" dir="5400000" algn="tl" rotWithShape="0">
                    <a:srgbClr val="000000">
                      <a:alpha val="43000"/>
                    </a:srgbClr>
                  </a:outerShdw>
                </a:effectLst>
                <a:latin typeface="Century Gothic" pitchFamily="34" charset="0"/>
                <a:ea typeface="+mj-ea"/>
                <a:cs typeface="+mj-cs"/>
              </a:rPr>
              <a:t> DAC FINDINGS AND RECOMMENDATIONS (2) </a:t>
            </a:r>
          </a:p>
          <a:p>
            <a:pPr>
              <a:spcBef>
                <a:spcPct val="0"/>
              </a:spcBef>
            </a:pPr>
            <a:endParaRPr lang="el-GR" sz="3700" b="1" dirty="0" smtClean="0">
              <a:effectLst>
                <a:outerShdw blurRad="38100" dist="25400" dir="5400000" algn="tl" rotWithShape="0">
                  <a:srgbClr val="000000">
                    <a:alpha val="43000"/>
                  </a:srgbClr>
                </a:outerShdw>
              </a:effectLst>
              <a:latin typeface="Century Gothic" pitchFamily="34" charset="0"/>
              <a:ea typeface="+mj-ea"/>
              <a:cs typeface="+mj-cs"/>
            </a:endParaRPr>
          </a:p>
          <a:p>
            <a:pPr>
              <a:spcBef>
                <a:spcPct val="0"/>
              </a:spcBef>
            </a:pPr>
            <a:r>
              <a:rPr lang="de-DE" sz="1000" b="1" dirty="0" smtClean="0">
                <a:effectLst>
                  <a:outerShdw blurRad="38100" dist="25400" dir="5400000" algn="tl" rotWithShape="0">
                    <a:srgbClr val="000000">
                      <a:alpha val="43000"/>
                    </a:srgbClr>
                  </a:outerShdw>
                </a:effectLst>
                <a:latin typeface="Century Gothic" pitchFamily="34" charset="0"/>
                <a:ea typeface="+mj-ea"/>
                <a:cs typeface="+mj-cs"/>
              </a:rPr>
              <a:t>   </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4" name="1 - Τίτλος"/>
          <p:cNvSpPr>
            <a:spLocks noGrp="1"/>
          </p:cNvSpPr>
          <p:nvPr>
            <p:ph type="ctrTitle"/>
          </p:nvPr>
        </p:nvSpPr>
        <p:spPr>
          <a:xfrm>
            <a:off x="107504" y="5013176"/>
            <a:ext cx="9036496" cy="2071702"/>
          </a:xfrm>
        </p:spPr>
        <p:txBody>
          <a:bodyPr>
            <a:normAutofit fontScale="90000"/>
          </a:bodyPr>
          <a:lstStyle/>
          <a:p>
            <a:pPr algn="l"/>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4000" dirty="0" smtClean="0">
                <a:solidFill>
                  <a:schemeClr val="tx1"/>
                </a:solidFill>
                <a:latin typeface="Century Gothic" pitchFamily="34" charset="0"/>
              </a:rPr>
              <a:t>  </a:t>
            </a:r>
            <a:r>
              <a:rPr lang="de-DE" sz="1900" i="1" u="sng" dirty="0" smtClean="0">
                <a:solidFill>
                  <a:schemeClr val="tx1"/>
                </a:solidFill>
                <a:latin typeface="Century Gothic" pitchFamily="34" charset="0"/>
              </a:rPr>
              <a:t>P</a:t>
            </a:r>
            <a:r>
              <a:rPr lang="en-US" sz="1900" i="1" u="sng" dirty="0" err="1" smtClean="0">
                <a:solidFill>
                  <a:schemeClr val="tx1"/>
                </a:solidFill>
                <a:latin typeface="Century Gothic" pitchFamily="34" charset="0"/>
              </a:rPr>
              <a:t>utting</a:t>
            </a:r>
            <a:r>
              <a:rPr lang="en-US" sz="1900" i="1" u="sng" dirty="0" smtClean="0">
                <a:solidFill>
                  <a:schemeClr val="tx1"/>
                </a:solidFill>
                <a:latin typeface="Century Gothic" pitchFamily="34" charset="0"/>
              </a:rPr>
              <a:t> Greece’s commitment to PCSD into practice</a:t>
            </a:r>
            <a:r>
              <a:rPr lang="en-US" sz="1900" i="1" dirty="0" smtClean="0">
                <a:solidFill>
                  <a:schemeClr val="tx1"/>
                </a:solidFill>
                <a:latin typeface="Century Gothic" pitchFamily="34" charset="0"/>
              </a:rPr>
              <a:t> </a:t>
            </a:r>
            <a:r>
              <a:rPr lang="en-US" sz="900" i="1" dirty="0" smtClean="0">
                <a:solidFill>
                  <a:schemeClr val="tx1"/>
                </a:solidFill>
                <a:latin typeface="Century Gothic" pitchFamily="34" charset="0"/>
              </a:rPr>
              <a:t/>
            </a:r>
            <a:br>
              <a:rPr lang="en-US" sz="900" i="1" dirty="0" smtClean="0">
                <a:solidFill>
                  <a:schemeClr val="tx1"/>
                </a:solidFill>
                <a:latin typeface="Century Gothic" pitchFamily="34" charset="0"/>
              </a:rPr>
            </a:br>
            <a:r>
              <a:rPr lang="en-US" sz="1900" i="1" dirty="0" smtClean="0">
                <a:solidFill>
                  <a:schemeClr val="tx1"/>
                </a:solidFill>
                <a:latin typeface="Century Gothic" pitchFamily="34" charset="0"/>
              </a:rPr>
              <a:t>    </a:t>
            </a:r>
            <a:r>
              <a:rPr lang="en-US" sz="1900" i="1" dirty="0" smtClean="0">
                <a:solidFill>
                  <a:srgbClr val="FFFF00"/>
                </a:solidFill>
                <a:latin typeface="Century Gothic" pitchFamily="34" charset="0"/>
              </a:rPr>
              <a:t>i. </a:t>
            </a:r>
            <a:r>
              <a:rPr lang="en-US" sz="1900" dirty="0" smtClean="0">
                <a:solidFill>
                  <a:srgbClr val="FFFF00"/>
                </a:solidFill>
                <a:latin typeface="Century Gothic" pitchFamily="34" charset="0"/>
              </a:rPr>
              <a:t>Greece recognizes the importance of policy coherence for sustainable development. It endorsed the OECD Ministerial Declaration on Policy Coherence for Development in 2008 and the European Consensus on Development in 2017.  </a:t>
            </a:r>
            <a:r>
              <a:rPr lang="en-US" sz="1900" dirty="0" smtClean="0">
                <a:solidFill>
                  <a:schemeClr val="tx1"/>
                </a:solidFill>
                <a:latin typeface="Century Gothic" pitchFamily="34" charset="0"/>
              </a:rPr>
              <a:t/>
            </a:r>
            <a:br>
              <a:rPr lang="en-US" sz="1900" dirty="0" smtClean="0">
                <a:solidFill>
                  <a:schemeClr val="tx1"/>
                </a:solidFill>
                <a:latin typeface="Century Gothic" pitchFamily="34" charset="0"/>
              </a:rPr>
            </a:br>
            <a:r>
              <a:rPr lang="en-US" sz="1900" dirty="0" smtClean="0">
                <a:solidFill>
                  <a:srgbClr val="FF0000"/>
                </a:solidFill>
                <a:latin typeface="Century Gothic" pitchFamily="34" charset="0"/>
              </a:rPr>
              <a:t>    </a:t>
            </a:r>
            <a:r>
              <a:rPr lang="en-US" sz="1900" i="1" dirty="0" smtClean="0">
                <a:solidFill>
                  <a:srgbClr val="FF0000"/>
                </a:solidFill>
                <a:latin typeface="Century Gothic" pitchFamily="34" charset="0"/>
              </a:rPr>
              <a:t>ii. </a:t>
            </a:r>
            <a:r>
              <a:rPr lang="en-US" sz="1900" dirty="0" smtClean="0">
                <a:solidFill>
                  <a:srgbClr val="FF0000"/>
                </a:solidFill>
                <a:latin typeface="Century Gothic" pitchFamily="34" charset="0"/>
              </a:rPr>
              <a:t>Greece has not updated its legal framework to determine leadership, responsibility and accountability for policy coherence for sustainable development, leaving it without a clear commitment or co-ordination mechanism. </a:t>
            </a:r>
            <a:br>
              <a:rPr lang="en-US" sz="1900" dirty="0" smtClean="0">
                <a:solidFill>
                  <a:srgbClr val="FF0000"/>
                </a:solidFill>
                <a:latin typeface="Century Gothic" pitchFamily="34" charset="0"/>
              </a:rPr>
            </a:br>
            <a:r>
              <a:rPr lang="en-US" sz="1900" dirty="0" smtClean="0">
                <a:solidFill>
                  <a:srgbClr val="FF0000"/>
                </a:solidFill>
                <a:latin typeface="Century Gothic" pitchFamily="34" charset="0"/>
              </a:rPr>
              <a:t>    </a:t>
            </a:r>
            <a:r>
              <a:rPr lang="en-US" sz="1900" i="1" dirty="0" smtClean="0">
                <a:solidFill>
                  <a:srgbClr val="FF0000"/>
                </a:solidFill>
                <a:latin typeface="Century Gothic" pitchFamily="34" charset="0"/>
              </a:rPr>
              <a:t>iii. </a:t>
            </a:r>
            <a:r>
              <a:rPr lang="en-US" sz="1900" dirty="0" smtClean="0">
                <a:solidFill>
                  <a:srgbClr val="FF0000"/>
                </a:solidFill>
                <a:latin typeface="Century Gothic" pitchFamily="34" charset="0"/>
              </a:rPr>
              <a:t>The Centre for Global Development ranks Greece poorly (25th out of 27 countries) on the 2017 Commitment to Development Index, which considers aid, finance, technology, environment, trade, security and migration. The country performs poorly on aid and technology.</a:t>
            </a:r>
            <a:br>
              <a:rPr lang="en-US" sz="1900" dirty="0" smtClean="0">
                <a:solidFill>
                  <a:srgbClr val="FF0000"/>
                </a:solidFill>
                <a:latin typeface="Century Gothic" pitchFamily="34" charset="0"/>
              </a:rPr>
            </a:br>
            <a:r>
              <a:rPr lang="en-US" sz="1900" i="1" dirty="0" smtClean="0">
                <a:solidFill>
                  <a:srgbClr val="FFFF00"/>
                </a:solidFill>
                <a:latin typeface="Century Gothic" pitchFamily="34" charset="0"/>
              </a:rPr>
              <a:t>    iv. </a:t>
            </a:r>
            <a:r>
              <a:rPr lang="en-US" sz="1900" dirty="0" smtClean="0">
                <a:solidFill>
                  <a:srgbClr val="FFFF00"/>
                </a:solidFill>
                <a:latin typeface="Century Gothic" pitchFamily="34" charset="0"/>
              </a:rPr>
              <a:t>The country performs best on the environment, given its ratification of the Paris Agreement on Climate Change and the Fish Stocks Agreement, and its high petrol taxes. </a:t>
            </a:r>
            <a:r>
              <a:rPr lang="en-US" sz="1900" i="1" dirty="0" smtClean="0">
                <a:solidFill>
                  <a:srgbClr val="FFFF00"/>
                </a:solidFill>
                <a:latin typeface="Century Gothic" pitchFamily="34" charset="0"/>
              </a:rPr>
              <a:t/>
            </a:r>
            <a:br>
              <a:rPr lang="en-US" sz="1900" i="1" dirty="0" smtClean="0">
                <a:solidFill>
                  <a:srgbClr val="FFFF00"/>
                </a:solidFill>
                <a:latin typeface="Century Gothic" pitchFamily="34" charset="0"/>
              </a:rPr>
            </a:br>
            <a:r>
              <a:rPr lang="en-US" sz="1900" i="1" dirty="0" smtClean="0">
                <a:solidFill>
                  <a:srgbClr val="FFFF00"/>
                </a:solidFill>
                <a:latin typeface="Century Gothic" pitchFamily="34" charset="0"/>
              </a:rPr>
              <a:t>    v. </a:t>
            </a:r>
            <a:r>
              <a:rPr lang="en-US" sz="1900" dirty="0" smtClean="0">
                <a:solidFill>
                  <a:srgbClr val="FFFF00"/>
                </a:solidFill>
                <a:latin typeface="Century Gothic" pitchFamily="34" charset="0"/>
              </a:rPr>
              <a:t>The formal establishment of mechanisms to integrate the SDGs into Greece’s national development strategy shows what can be achieved with political interest and commitment. </a:t>
            </a:r>
            <a:br>
              <a:rPr lang="en-US" sz="1900" dirty="0" smtClean="0">
                <a:solidFill>
                  <a:srgbClr val="FFFF00"/>
                </a:solidFill>
                <a:latin typeface="Century Gothic" pitchFamily="34" charset="0"/>
              </a:rPr>
            </a:br>
            <a:r>
              <a:rPr lang="en-US" sz="1900" i="1" dirty="0" smtClean="0">
                <a:solidFill>
                  <a:schemeClr val="tx1"/>
                </a:solidFill>
                <a:latin typeface="Century Gothic" pitchFamily="34" charset="0"/>
              </a:rPr>
              <a:t>     </a:t>
            </a:r>
            <a:r>
              <a:rPr lang="en-US" sz="1900" i="1" dirty="0" smtClean="0">
                <a:solidFill>
                  <a:srgbClr val="FF0000"/>
                </a:solidFill>
                <a:latin typeface="Century Gothic" pitchFamily="34" charset="0"/>
              </a:rPr>
              <a:t>vi. </a:t>
            </a:r>
            <a:r>
              <a:rPr lang="en-US" sz="1900" dirty="0" smtClean="0">
                <a:solidFill>
                  <a:srgbClr val="FF0000"/>
                </a:solidFill>
                <a:latin typeface="Century Gothic" pitchFamily="34" charset="0"/>
              </a:rPr>
              <a:t>As it develops a national implementation plan for the SDGs in 2019, Greece has an opportunity to analyze areas where its domestic policies and regulatory frameworks have potentially negative impacts on developing countries, and to identify corrective actions.</a:t>
            </a:r>
            <a:r>
              <a:rPr lang="en-US" sz="1900" dirty="0" smtClean="0">
                <a:solidFill>
                  <a:schemeClr val="tx1"/>
                </a:solidFill>
                <a:latin typeface="Century Gothic" pitchFamily="34" charset="0"/>
              </a:rPr>
              <a:t> </a:t>
            </a:r>
            <a:r>
              <a:rPr lang="en-US" sz="1900" dirty="0" smtClean="0">
                <a:solidFill>
                  <a:srgbClr val="FFFF00"/>
                </a:solidFill>
                <a:latin typeface="Century Gothic" pitchFamily="34" charset="0"/>
              </a:rPr>
              <a:t/>
            </a:r>
            <a:br>
              <a:rPr lang="en-US" sz="1900" dirty="0" smtClean="0">
                <a:solidFill>
                  <a:srgbClr val="FFFF00"/>
                </a:solidFill>
                <a:latin typeface="Century Gothic" pitchFamily="34" charset="0"/>
              </a:rPr>
            </a:br>
            <a:r>
              <a:rPr lang="en-US" sz="2900" dirty="0" smtClean="0">
                <a:solidFill>
                  <a:schemeClr val="tx1"/>
                </a:solidFill>
                <a:latin typeface="Century Gothic" pitchFamily="34" charset="0"/>
              </a:rPr>
              <a:t/>
            </a:r>
            <a:br>
              <a:rPr lang="en-US" sz="2900" dirty="0" smtClean="0">
                <a:solidFill>
                  <a:schemeClr val="tx1"/>
                </a:solidFill>
                <a:latin typeface="Century Gothic" pitchFamily="34" charset="0"/>
              </a:rPr>
            </a:br>
            <a:r>
              <a:rPr lang="en-US" sz="2900" dirty="0" smtClean="0">
                <a:solidFill>
                  <a:schemeClr val="tx1"/>
                </a:solidFill>
                <a:latin typeface="Century Gothic" pitchFamily="34" charset="0"/>
              </a:rPr>
              <a:t>     </a:t>
            </a:r>
            <a:endParaRPr lang="el-GR" sz="2900" dirty="0">
              <a:solidFill>
                <a:schemeClr val="tx1"/>
              </a:solidFill>
              <a:latin typeface="Century Gothic" pitchFamily="34" charset="0"/>
            </a:endParaRP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179512" y="0"/>
            <a:ext cx="9324528" cy="1214446"/>
          </a:xfrm>
          <a:prstGeom prst="rect">
            <a:avLst/>
          </a:prstGeom>
          <a:ln>
            <a:noFill/>
          </a:ln>
        </p:spPr>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p>
            <a:pPr>
              <a:spcBef>
                <a:spcPct val="0"/>
              </a:spcBef>
            </a:pPr>
            <a:r>
              <a:rPr lang="en-US" sz="3700" b="1" dirty="0" smtClean="0">
                <a:effectLst>
                  <a:outerShdw blurRad="38100" dist="25400" dir="5400000" algn="tl" rotWithShape="0">
                    <a:srgbClr val="000000">
                      <a:alpha val="43000"/>
                    </a:srgbClr>
                  </a:outerShdw>
                </a:effectLst>
                <a:latin typeface="Century Gothic" pitchFamily="34" charset="0"/>
                <a:ea typeface="+mj-ea"/>
                <a:cs typeface="+mj-cs"/>
              </a:rPr>
              <a:t> DAC FINDINGS AND RECOMMENDATIONS (3) </a:t>
            </a:r>
          </a:p>
          <a:p>
            <a:pPr>
              <a:spcBef>
                <a:spcPct val="0"/>
              </a:spcBef>
            </a:pPr>
            <a:endParaRPr lang="el-GR" sz="3700" b="1" dirty="0" smtClean="0">
              <a:effectLst>
                <a:outerShdw blurRad="38100" dist="25400" dir="5400000" algn="tl" rotWithShape="0">
                  <a:srgbClr val="000000">
                    <a:alpha val="43000"/>
                  </a:srgbClr>
                </a:outerShdw>
              </a:effectLst>
              <a:latin typeface="Century Gothic" pitchFamily="34" charset="0"/>
              <a:ea typeface="+mj-ea"/>
              <a:cs typeface="+mj-cs"/>
            </a:endParaRPr>
          </a:p>
          <a:p>
            <a:pPr>
              <a:spcBef>
                <a:spcPct val="0"/>
              </a:spcBef>
            </a:pPr>
            <a:r>
              <a:rPr lang="de-DE" sz="1000" b="1" dirty="0" smtClean="0">
                <a:effectLst>
                  <a:outerShdw blurRad="38100" dist="25400" dir="5400000" algn="tl" rotWithShape="0">
                    <a:srgbClr val="000000">
                      <a:alpha val="43000"/>
                    </a:srgbClr>
                  </a:outerShdw>
                </a:effectLst>
                <a:latin typeface="Century Gothic" pitchFamily="34" charset="0"/>
                <a:ea typeface="+mj-ea"/>
                <a:cs typeface="+mj-cs"/>
              </a:rPr>
              <a:t>   </a:t>
            </a:r>
            <a:endParaRPr lang="el-GR" sz="4000" b="1" dirty="0" smtClean="0">
              <a:effectLst>
                <a:outerShdw blurRad="38100" dist="25400" dir="5400000" algn="tl" rotWithShape="0">
                  <a:srgbClr val="000000">
                    <a:alpha val="43000"/>
                  </a:srgbClr>
                </a:outerShdw>
              </a:effectLst>
              <a:latin typeface="Century Gothic" pitchFamily="34" charset="0"/>
              <a:ea typeface="+mj-ea"/>
              <a:cs typeface="+mj-cs"/>
            </a:endParaRPr>
          </a:p>
        </p:txBody>
      </p:sp>
      <p:sp>
        <p:nvSpPr>
          <p:cNvPr id="4" name="1 - Τίτλος"/>
          <p:cNvSpPr>
            <a:spLocks noGrp="1"/>
          </p:cNvSpPr>
          <p:nvPr>
            <p:ph type="ctrTitle"/>
          </p:nvPr>
        </p:nvSpPr>
        <p:spPr>
          <a:xfrm>
            <a:off x="107504" y="3861048"/>
            <a:ext cx="9036496" cy="2071702"/>
          </a:xfrm>
        </p:spPr>
        <p:txBody>
          <a:bodyPr>
            <a:normAutofit fontScale="90000"/>
          </a:bodyPr>
          <a:lstStyle/>
          <a:p>
            <a:pPr algn="l"/>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l-GR" sz="4000" dirty="0" smtClean="0">
                <a:solidFill>
                  <a:schemeClr val="tx1"/>
                </a:solidFill>
                <a:latin typeface="Century Gothic" pitchFamily="34" charset="0"/>
              </a:rPr>
              <a:t/>
            </a:r>
            <a:br>
              <a:rPr lang="el-GR" sz="4000" dirty="0" smtClean="0">
                <a:solidFill>
                  <a:schemeClr val="tx1"/>
                </a:solidFill>
                <a:latin typeface="Century Gothic" pitchFamily="34" charset="0"/>
              </a:rPr>
            </a:br>
            <a:r>
              <a:rPr lang="en-US" sz="4000" dirty="0" smtClean="0">
                <a:solidFill>
                  <a:schemeClr val="tx1"/>
                </a:solidFill>
                <a:latin typeface="Century Gothic" pitchFamily="34" charset="0"/>
              </a:rPr>
              <a:t> </a:t>
            </a:r>
            <a:br>
              <a:rPr lang="en-US" sz="4000" dirty="0" smtClean="0">
                <a:solidFill>
                  <a:schemeClr val="tx1"/>
                </a:solidFill>
                <a:latin typeface="Century Gothic" pitchFamily="34" charset="0"/>
              </a:rPr>
            </a:br>
            <a:r>
              <a:rPr lang="en-US" sz="4000" dirty="0" smtClean="0">
                <a:solidFill>
                  <a:schemeClr val="tx1"/>
                </a:solidFill>
                <a:latin typeface="Century Gothic" pitchFamily="34" charset="0"/>
              </a:rPr>
              <a:t> </a:t>
            </a:r>
            <a:r>
              <a:rPr lang="en-US" sz="2200" dirty="0" smtClean="0">
                <a:solidFill>
                  <a:schemeClr val="tx1"/>
                </a:solidFill>
                <a:latin typeface="Century Gothic" pitchFamily="34" charset="0"/>
              </a:rPr>
              <a:t> </a:t>
            </a:r>
            <a:r>
              <a:rPr lang="en-US" sz="1900" i="1" u="sng" dirty="0" smtClean="0">
                <a:solidFill>
                  <a:schemeClr val="tx1"/>
                </a:solidFill>
                <a:latin typeface="Century Gothic" pitchFamily="34" charset="0"/>
              </a:rPr>
              <a:t>Greece has intensified efforts to combat human trafficking </a:t>
            </a:r>
            <a:br>
              <a:rPr lang="en-US" sz="1900" i="1" u="sng" dirty="0" smtClean="0">
                <a:solidFill>
                  <a:schemeClr val="tx1"/>
                </a:solidFill>
                <a:latin typeface="Century Gothic" pitchFamily="34" charset="0"/>
              </a:rPr>
            </a:br>
            <a:r>
              <a:rPr lang="en-US" sz="1900" i="1" dirty="0" smtClean="0">
                <a:solidFill>
                  <a:schemeClr val="tx1"/>
                </a:solidFill>
                <a:latin typeface="Century Gothic" pitchFamily="34" charset="0"/>
              </a:rPr>
              <a:t> </a:t>
            </a:r>
            <a:r>
              <a:rPr lang="en-US" sz="900" i="1" dirty="0" smtClean="0">
                <a:solidFill>
                  <a:schemeClr val="tx1"/>
                </a:solidFill>
                <a:latin typeface="Century Gothic" pitchFamily="34" charset="0"/>
              </a:rPr>
              <a:t/>
            </a:r>
            <a:br>
              <a:rPr lang="en-US" sz="900" i="1" dirty="0" smtClean="0">
                <a:solidFill>
                  <a:schemeClr val="tx1"/>
                </a:solidFill>
                <a:latin typeface="Century Gothic" pitchFamily="34" charset="0"/>
              </a:rPr>
            </a:br>
            <a:r>
              <a:rPr lang="en-US" sz="1900" i="1" dirty="0" smtClean="0">
                <a:solidFill>
                  <a:schemeClr val="tx1"/>
                </a:solidFill>
                <a:latin typeface="Century Gothic" pitchFamily="34" charset="0"/>
              </a:rPr>
              <a:t>    </a:t>
            </a:r>
            <a:r>
              <a:rPr lang="en-US" sz="1900" i="1" dirty="0" smtClean="0">
                <a:solidFill>
                  <a:srgbClr val="FFFF00"/>
                </a:solidFill>
                <a:latin typeface="Century Gothic" pitchFamily="34" charset="0"/>
              </a:rPr>
              <a:t>i. </a:t>
            </a:r>
            <a:r>
              <a:rPr lang="en-US" sz="1900" dirty="0" smtClean="0">
                <a:solidFill>
                  <a:srgbClr val="FFFF00"/>
                </a:solidFill>
                <a:latin typeface="Century Gothic" pitchFamily="34" charset="0"/>
              </a:rPr>
              <a:t>The Office of the National </a:t>
            </a:r>
            <a:r>
              <a:rPr lang="en-US" sz="1900" dirty="0" err="1" smtClean="0">
                <a:solidFill>
                  <a:srgbClr val="FFFF00"/>
                </a:solidFill>
                <a:latin typeface="Century Gothic" pitchFamily="34" charset="0"/>
              </a:rPr>
              <a:t>Rapporteur</a:t>
            </a:r>
            <a:r>
              <a:rPr lang="en-US" sz="1900" dirty="0" smtClean="0">
                <a:solidFill>
                  <a:srgbClr val="FFFF00"/>
                </a:solidFill>
                <a:latin typeface="Century Gothic" pitchFamily="34" charset="0"/>
              </a:rPr>
              <a:t> on Trafficking in Human Beings was established within the Ministry of Foreign Affairs in 2013. It is supported by a permanent co-ordination mechanism and a permanent consultation forum that facilitates exchange between the National </a:t>
            </a:r>
            <a:r>
              <a:rPr lang="en-US" sz="1900" dirty="0" err="1" smtClean="0">
                <a:solidFill>
                  <a:srgbClr val="FFFF00"/>
                </a:solidFill>
                <a:latin typeface="Century Gothic" pitchFamily="34" charset="0"/>
              </a:rPr>
              <a:t>Rapporteur</a:t>
            </a:r>
            <a:r>
              <a:rPr lang="en-US" sz="1900" dirty="0" smtClean="0">
                <a:solidFill>
                  <a:srgbClr val="FFFF00"/>
                </a:solidFill>
                <a:latin typeface="Century Gothic" pitchFamily="34" charset="0"/>
              </a:rPr>
              <a:t> and specialized non-governmental organizations (NGOs). In 2014, Greece acceded to the Council of Europe Convention on Action against Trafficking in Human Beings. The National Referral Mechanism was formalized through a government decision in 2016. </a:t>
            </a:r>
            <a:r>
              <a:rPr lang="en-US" sz="1900" dirty="0" smtClean="0">
                <a:solidFill>
                  <a:schemeClr val="tx1"/>
                </a:solidFill>
                <a:latin typeface="Century Gothic" pitchFamily="34" charset="0"/>
              </a:rPr>
              <a:t/>
            </a:r>
            <a:br>
              <a:rPr lang="en-US" sz="1900" dirty="0" smtClean="0">
                <a:solidFill>
                  <a:schemeClr val="tx1"/>
                </a:solidFill>
                <a:latin typeface="Century Gothic" pitchFamily="34" charset="0"/>
              </a:rPr>
            </a:br>
            <a:r>
              <a:rPr lang="en-US" sz="1900" dirty="0" smtClean="0">
                <a:solidFill>
                  <a:schemeClr val="tx1">
                    <a:lumMod val="65000"/>
                  </a:schemeClr>
                </a:solidFill>
                <a:latin typeface="Century Gothic" pitchFamily="34" charset="0"/>
              </a:rPr>
              <a:t> </a:t>
            </a:r>
            <a:r>
              <a:rPr lang="en-US" sz="1900" dirty="0" smtClean="0">
                <a:solidFill>
                  <a:srgbClr val="FFFF00"/>
                </a:solidFill>
                <a:latin typeface="Century Gothic" pitchFamily="34" charset="0"/>
              </a:rPr>
              <a:t/>
            </a:r>
            <a:br>
              <a:rPr lang="en-US" sz="1900" dirty="0" smtClean="0">
                <a:solidFill>
                  <a:srgbClr val="FFFF00"/>
                </a:solidFill>
                <a:latin typeface="Century Gothic" pitchFamily="34" charset="0"/>
              </a:rPr>
            </a:br>
            <a:r>
              <a:rPr lang="en-US" sz="1900" i="1" dirty="0" smtClean="0">
                <a:solidFill>
                  <a:schemeClr val="tx1"/>
                </a:solidFill>
                <a:latin typeface="Century Gothic" pitchFamily="34" charset="0"/>
              </a:rPr>
              <a:t>     ii. </a:t>
            </a:r>
            <a:r>
              <a:rPr lang="en-US" sz="1900" dirty="0" smtClean="0">
                <a:solidFill>
                  <a:schemeClr val="tx1"/>
                </a:solidFill>
                <a:latin typeface="Century Gothic" pitchFamily="34" charset="0"/>
              </a:rPr>
              <a:t>In its first evaluation of Greece’s actions against trafficking in human beings in 2017, the Council of Europe’s Group of Experts on Action against Trafficking in Human Beings (GRETA) praised the positive steps taken by Greece, but also highlighted a number of shortcomings. The Group of Experts also noted the refugee crisis creates opportunities for traffickers and exploiters, especially in light of the presence of an estimated 3,150 unaccompanied children in Greece. As it considers further action, Greece might also consider the links between human trafficking, money laundering and terrorist financing, highlighted in a recent Financial Action Task Force (FATF) report. </a:t>
            </a:r>
            <a:endParaRPr lang="el-GR" sz="2900" dirty="0">
              <a:solidFill>
                <a:schemeClr val="tx1"/>
              </a:solidFill>
              <a:latin typeface="Century Gothic" pitchFamily="34" charset="0"/>
            </a:endParaRPr>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354</Words>
  <Application>Microsoft Office PowerPoint</Application>
  <PresentationFormat>On-screen Show (4:3)</PresentationFormat>
  <Paragraphs>57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Ροή</vt:lpstr>
      <vt:lpstr>       POLICY COHERENCE FOR SUSTAINABLE DEVELOPMENT (PCSD)   OECD/DAC RECOMMENDATIONS ΙΝ  ΤΗΕ CONTEXT OF THE 4th PEER REVIEW OF GREECE (APRIL-NOVEMBER 2018) </vt:lpstr>
      <vt:lpstr>  A. INTRODUCTION    B.  DAC FINDINGS AND       RECOMMENDATIONS    C. NEXT STEPS</vt:lpstr>
      <vt:lpstr>IN 2017, GREECE’s TOTAL OFFICIAL DEVELOPMENT ASSISTANCE (ODA) REACHED 314 MILLION EUROS (REPRESENTING 0.16% OF GREEK GROSS NATIONAL INCOME/GNI), OUT OF WHICH THE AMOUNT OF 229 MILLION EUROS CONSTITUTED GREEK MULTILATERAL ODA  IN 2018 (PRELIMINARY FIGURES), TOTAL GREEK ODA STOOD AT 282 MILLION EUROS (NAMELY 0.13% OF GNI), INCLUDING MULTILATERAL ODA AMOUNTING TO 252 MILLION EUROS     </vt:lpstr>
      <vt:lpstr>       </vt:lpstr>
      <vt:lpstr>   OECD’s DEVELOPMENT ASSISTANCE COMMITTEE (DAC) CARRIES OUT PERIODIC ASSESSMENTS OF DAC MEMBERS’ DEVELOPMENT COOPERATION POLICIES AND SYSTEMS, IN ORDER TO STRENGTHEN QUALITY AND EFFECTIVENESS THROUGH A PEER LEARNING PROCEDURE  PEER REVIEWS ADOPT A HOLISTIC AND INTEGRATED APPROACH  GREECE IS A DAC MEMBER SINCE 1999   PEER REVIEWS CARRIED OUT SO FAR:  2002, 2006, 2011, 2018</vt:lpstr>
      <vt:lpstr>        DURING THE 4th PEER REVIEW OF THE SYSTEM AND POLICIES OF GREECE’s INTERNATIONAL DEVELOPMENT COOPERATION  (APRIL-NOVEMBER 2018), GREECE’s PERFORMANCE AS REGARDS POLICY COHERENCE FOR SUSTAINABLE DEVELOPMENT (PCSD) WAS ALSO EXAMINED, BASED ON THE FOLLOWING PEER REVIEW INDICATOR:    “DOMESTIC POLICIES SUPPORT OR DO NOT  HARM DEVELOPING COUNTRIES”</vt:lpstr>
      <vt:lpstr>         According to DAC:  “Greece recognizes the importance of policy coherence for sustainable development, but has not updated its legal framework to determine leadership, responsibility and accountability, or established a co-ordination mechanism for it. The country has intensified efforts to combat trafficking in human beings, but could address several shortcomings in its approach.  </vt:lpstr>
      <vt:lpstr>           Putting Greece’s commitment to PCSD into practice      i. Greece recognizes the importance of policy coherence for sustainable development. It endorsed the OECD Ministerial Declaration on Policy Coherence for Development in 2008 and the European Consensus on Development in 2017.       ii. Greece has not updated its legal framework to determine leadership, responsibility and accountability for policy coherence for sustainable development, leaving it without a clear commitment or co-ordination mechanism.      iii. The Centre for Global Development ranks Greece poorly (25th out of 27 countries) on the 2017 Commitment to Development Index, which considers aid, finance, technology, environment, trade, security and migration. The country performs poorly on aid and technology.     iv. The country performs best on the environment, given its ratification of the Paris Agreement on Climate Change and the Fish Stocks Agreement, and its high petrol taxes.      v. The formal establishment of mechanisms to integrate the SDGs into Greece’s national development strategy shows what can be achieved with political interest and commitment.       vi. As it develops a national implementation plan for the SDGs in 2019, Greece has an opportunity to analyze areas where its domestic policies and regulatory frameworks have potentially negative impacts on developing countries, and to identify corrective actions.        </vt:lpstr>
      <vt:lpstr>             Greece has intensified efforts to combat human trafficking        i. The Office of the National Rapporteur on Trafficking in Human Beings was established within the Ministry of Foreign Affairs in 2013. It is supported by a permanent co-ordination mechanism and a permanent consultation forum that facilitates exchange between the National Rapporteur and specialized non-governmental organizations (NGOs). In 2014, Greece acceded to the Council of Europe Convention on Action against Trafficking in Human Beings. The National Referral Mechanism was formalized through a government decision in 2016.         ii. In its first evaluation of Greece’s actions against trafficking in human beings in 2017, the Council of Europe’s Group of Experts on Action against Trafficking in Human Beings (GRETA) praised the positive steps taken by Greece, but also highlighted a number of shortcomings. The Group of Experts also noted the refugee crisis creates opportunities for traffickers and exploiters, especially in light of the presence of an estimated 3,150 unaccompanied children in Greece. As it considers further action, Greece might also consider the links between human trafficking, money laundering and terrorist financing, highlighted in a recent Financial Action Task Force (FATF) report. </vt:lpstr>
      <vt:lpstr> Greece will update the law governing its development cooperation policies and systems shortly.   Greece will reactivate the Inter-Ministerial Committee for the Organization and Coordination of International Economic Relations (EOSDOS) and charge it with preparing a whole-of-government vision and medium-term strategy for development cooperation.    </vt:lpstr>
      <vt:lpstr>        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Loukianos</dc:creator>
  <cp:lastModifiedBy>User</cp:lastModifiedBy>
  <cp:revision>165</cp:revision>
  <dcterms:created xsi:type="dcterms:W3CDTF">2018-12-01T17:32:30Z</dcterms:created>
  <dcterms:modified xsi:type="dcterms:W3CDTF">2019-05-07T05:38:40Z</dcterms:modified>
</cp:coreProperties>
</file>