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3"/>
  </p:notesMasterIdLst>
  <p:sldIdLst>
    <p:sldId id="276" r:id="rId2"/>
    <p:sldId id="310" r:id="rId3"/>
    <p:sldId id="304" r:id="rId4"/>
    <p:sldId id="309" r:id="rId5"/>
    <p:sldId id="308" r:id="rId6"/>
    <p:sldId id="286" r:id="rId7"/>
    <p:sldId id="305" r:id="rId8"/>
    <p:sldId id="301" r:id="rId9"/>
    <p:sldId id="307" r:id="rId10"/>
    <p:sldId id="302" r:id="rId11"/>
    <p:sldId id="290" r:id="rId12"/>
  </p:sldIdLst>
  <p:sldSz cx="9144000" cy="6858000" type="screen4x3"/>
  <p:notesSz cx="6797675" cy="992822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63" autoAdjust="0"/>
  </p:normalViewPr>
  <p:slideViewPr>
    <p:cSldViewPr>
      <p:cViewPr>
        <p:scale>
          <a:sx n="114" d="100"/>
          <a:sy n="114" d="100"/>
        </p:scale>
        <p:origin x="180" y="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432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5BE944-1DA3-4708-94C3-30BB6803AAF9}" type="datetimeFigureOut">
              <a:rPr lang="el-GR" smtClean="0"/>
              <a:pPr/>
              <a:t>6/5/2019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5CA5E-AA5C-4210-9286-E0BEC7DC231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703566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B0890-EC02-4528-8711-C04D498872D2}" type="slidenum">
              <a:rPr lang="el-GR" smtClean="0">
                <a:solidFill>
                  <a:prstClr val="black"/>
                </a:solidFill>
              </a:rPr>
              <a:pPr/>
              <a:t>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0690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7.5.2019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Coordination, Institutional, International &amp; European Affairs, General Secretariat of the Government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3712-A437-4AD2-8532-687D2D2A4EE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307169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7.5.2019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Coordination, Institutional, International &amp; European Affairs, General Secretariat of the Government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3712-A437-4AD2-8532-687D2D2A4EE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2396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7.5.2019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Coordination, Institutional, International &amp; European Affairs, General Secretariat of the Government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3712-A437-4AD2-8532-687D2D2A4EE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37656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7.5.2019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Coordination, Institutional, International &amp; European Affairs, General Secretariat of the Government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3712-A437-4AD2-8532-687D2D2A4EE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06390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7.5.2019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Coordination, Institutional, International &amp; European Affairs, General Secretariat of the Government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3712-A437-4AD2-8532-687D2D2A4EE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56778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7.5.2019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Coordination, Institutional, International &amp; European Affairs, General Secretariat of the Government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3712-A437-4AD2-8532-687D2D2A4EE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16072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7.5.2019</a:t>
            </a:r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Coordination, Institutional, International &amp; European Affairs, General Secretariat of the Government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3712-A437-4AD2-8532-687D2D2A4EE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07028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7.5.2019</a:t>
            </a:r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Coordination, Institutional, International &amp; European Affairs, General Secretariat of the Government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3712-A437-4AD2-8532-687D2D2A4EE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07556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7.5.2019</a:t>
            </a:r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Coordination, Institutional, International &amp; European Affairs, General Secretariat of the Government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3712-A437-4AD2-8532-687D2D2A4EE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578945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7.5.2019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Coordination, Institutional, International &amp; European Affairs, General Secretariat of the Government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3712-A437-4AD2-8532-687D2D2A4EE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1856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7.5.2019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Coordination, Institutional, International &amp; European Affairs, General Secretariat of the Government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3712-A437-4AD2-8532-687D2D2A4EE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54567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7.5.2019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Office of Coordination, Institutional, International &amp; European Affairs, General Secretariat of the Government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C3712-A437-4AD2-8532-687D2D2A4EE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21934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gk.gov.gr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gk.gov.gr/wp-content/uploads/2018/06/VNR-Greece-2018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99592" y="295196"/>
            <a:ext cx="4824536" cy="1765652"/>
          </a:xfrm>
        </p:spPr>
        <p:txBody>
          <a:bodyPr>
            <a:normAutofit fontScale="90000"/>
          </a:bodyPr>
          <a:lstStyle/>
          <a:p>
            <a:r>
              <a:rPr lang="en-US" sz="2200" b="1" dirty="0">
                <a:solidFill>
                  <a:srgbClr val="00B0F0"/>
                </a:solidFill>
                <a:latin typeface="Calibri"/>
              </a:rPr>
              <a:t> </a:t>
            </a:r>
            <a:r>
              <a:rPr lang="en-US" sz="2200" b="1" dirty="0" smtClean="0">
                <a:solidFill>
                  <a:srgbClr val="00B0F0"/>
                </a:solidFill>
                <a:latin typeface="Calibri"/>
              </a:rPr>
              <a:t> </a:t>
            </a:r>
            <a:r>
              <a:rPr lang="en-US" sz="2200" b="1" dirty="0" smtClean="0">
                <a:solidFill>
                  <a:srgbClr val="002060"/>
                </a:solidFill>
                <a:latin typeface="Calibri"/>
              </a:rPr>
              <a:t>HELLENIC REPUBLIC</a:t>
            </a:r>
            <a:br>
              <a:rPr lang="en-US" sz="2200" b="1" dirty="0" smtClean="0">
                <a:solidFill>
                  <a:srgbClr val="002060"/>
                </a:solidFill>
                <a:latin typeface="Calibri"/>
              </a:rPr>
            </a:br>
            <a:r>
              <a:rPr lang="en-US" sz="2200" b="1" dirty="0" smtClean="0">
                <a:solidFill>
                  <a:srgbClr val="002060"/>
                </a:solidFill>
                <a:latin typeface="Calibri"/>
              </a:rPr>
              <a:t> GENERAL SECRETARIAT OF THE GOVERNMENT</a:t>
            </a:r>
            <a:r>
              <a:rPr lang="el-GR" sz="2200" dirty="0">
                <a:solidFill>
                  <a:srgbClr val="002060"/>
                </a:solidFill>
                <a:latin typeface="Calibri"/>
              </a:rPr>
              <a:t/>
            </a:r>
            <a:br>
              <a:rPr lang="el-GR" sz="2200" dirty="0">
                <a:solidFill>
                  <a:srgbClr val="002060"/>
                </a:solidFill>
                <a:latin typeface="Calibri"/>
              </a:rPr>
            </a:br>
            <a:r>
              <a:rPr lang="en-US" sz="2200" b="1" dirty="0" smtClean="0">
                <a:solidFill>
                  <a:srgbClr val="002060"/>
                </a:solidFill>
                <a:latin typeface="Calibri"/>
              </a:rPr>
              <a:t>OFFICE OF COORDINATION, INSTITUTIONAL, INTERNATIONAL &amp; EUROPEAN AFFAIRS</a:t>
            </a:r>
            <a:endParaRPr lang="el-GR" sz="2200" b="1" dirty="0">
              <a:solidFill>
                <a:srgbClr val="00206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2060847"/>
            <a:ext cx="8640960" cy="46908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l-GR" sz="2000" b="1" dirty="0">
              <a:solidFill>
                <a:prstClr val="black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b="1" i="1" dirty="0" smtClean="0">
                <a:solidFill>
                  <a:srgbClr val="00B0F0"/>
                </a:solidFill>
              </a:rPr>
              <a:t>Governance of the SDGs </a:t>
            </a:r>
            <a:r>
              <a:rPr lang="en-US" b="1" i="1" dirty="0">
                <a:solidFill>
                  <a:srgbClr val="00B0F0"/>
                </a:solidFill>
              </a:rPr>
              <a:t>in </a:t>
            </a:r>
            <a:r>
              <a:rPr lang="en-US" b="1" i="1" dirty="0" smtClean="0">
                <a:solidFill>
                  <a:srgbClr val="00B0F0"/>
                </a:solidFill>
              </a:rPr>
              <a:t>Greece</a:t>
            </a:r>
            <a:endParaRPr lang="el-GR" sz="1900" b="1" i="1" dirty="0">
              <a:solidFill>
                <a:srgbClr val="00B0F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1900" b="1" dirty="0" smtClean="0">
                <a:solidFill>
                  <a:srgbClr val="002060"/>
                </a:solidFill>
                <a:latin typeface="+mj-lt"/>
              </a:rPr>
              <a:t>Info Day on Policy Coherence for Sustainable Development, </a:t>
            </a:r>
          </a:p>
          <a:p>
            <a:pPr marL="0" indent="0" algn="ctr">
              <a:buNone/>
            </a:pPr>
            <a:r>
              <a:rPr lang="en-US" sz="1900" b="1" dirty="0" smtClean="0">
                <a:solidFill>
                  <a:srgbClr val="002060"/>
                </a:solidFill>
                <a:latin typeface="+mj-lt"/>
              </a:rPr>
              <a:t>Ministry of Foreign Affairs, 7</a:t>
            </a:r>
            <a:r>
              <a:rPr lang="el-GR" sz="1900" b="1" dirty="0" smtClean="0">
                <a:solidFill>
                  <a:srgbClr val="002060"/>
                </a:solidFill>
                <a:latin typeface="+mj-lt"/>
              </a:rPr>
              <a:t>.</a:t>
            </a:r>
            <a:r>
              <a:rPr lang="en-US" sz="1900" b="1" dirty="0" smtClean="0">
                <a:solidFill>
                  <a:srgbClr val="002060"/>
                </a:solidFill>
                <a:latin typeface="+mj-lt"/>
              </a:rPr>
              <a:t>5.</a:t>
            </a:r>
            <a:r>
              <a:rPr lang="el-GR" sz="1900" b="1" dirty="0" smtClean="0">
                <a:solidFill>
                  <a:srgbClr val="002060"/>
                </a:solidFill>
                <a:latin typeface="+mj-lt"/>
              </a:rPr>
              <a:t>201</a:t>
            </a:r>
            <a:r>
              <a:rPr lang="en-US" sz="1900" b="1" dirty="0" smtClean="0">
                <a:solidFill>
                  <a:srgbClr val="002060"/>
                </a:solidFill>
                <a:latin typeface="+mj-lt"/>
              </a:rPr>
              <a:t>9</a:t>
            </a:r>
            <a:endParaRPr lang="el-GR" sz="1900" b="1" dirty="0">
              <a:solidFill>
                <a:srgbClr val="002060"/>
              </a:solidFill>
              <a:latin typeface="+mj-lt"/>
            </a:endParaRPr>
          </a:p>
          <a:p>
            <a:pPr marL="0" indent="0" algn="ctr">
              <a:buNone/>
            </a:pPr>
            <a:endParaRPr lang="en-US" sz="1800" dirty="0" smtClean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endParaRPr lang="el-GR" sz="18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002060"/>
                </a:solidFill>
              </a:rPr>
              <a:t>Dr. Nikos </a:t>
            </a:r>
            <a:r>
              <a:rPr lang="en-US" sz="1800" b="1" dirty="0" err="1">
                <a:solidFill>
                  <a:srgbClr val="002060"/>
                </a:solidFill>
              </a:rPr>
              <a:t>Trantas</a:t>
            </a:r>
            <a:r>
              <a:rPr lang="en-US" sz="1800" b="1" dirty="0">
                <a:solidFill>
                  <a:srgbClr val="002060"/>
                </a:solidFill>
              </a:rPr>
              <a:t/>
            </a:r>
            <a:br>
              <a:rPr lang="en-US" sz="1800" b="1" dirty="0">
                <a:solidFill>
                  <a:srgbClr val="002060"/>
                </a:solidFill>
              </a:rPr>
            </a:br>
            <a:r>
              <a:rPr lang="en-US" sz="1800" b="1" dirty="0">
                <a:solidFill>
                  <a:srgbClr val="002060"/>
                </a:solidFill>
              </a:rPr>
              <a:t>Head of the Office of </a:t>
            </a:r>
            <a:r>
              <a:rPr lang="en-US" sz="1800" b="1" dirty="0" smtClean="0">
                <a:solidFill>
                  <a:srgbClr val="002060"/>
                </a:solidFill>
              </a:rPr>
              <a:t>Coordination, Institutional</a:t>
            </a:r>
            <a:r>
              <a:rPr lang="en-US" sz="1800" b="1" dirty="0">
                <a:solidFill>
                  <a:srgbClr val="002060"/>
                </a:solidFill>
              </a:rPr>
              <a:t>, International &amp; European </a:t>
            </a:r>
            <a:r>
              <a:rPr lang="en-US" sz="1800" b="1" dirty="0" smtClean="0">
                <a:solidFill>
                  <a:srgbClr val="002060"/>
                </a:solidFill>
              </a:rPr>
              <a:t>Affairs</a:t>
            </a:r>
            <a:r>
              <a:rPr lang="en-US" sz="1800" b="1" dirty="0">
                <a:solidFill>
                  <a:srgbClr val="002060"/>
                </a:solidFill>
              </a:rPr>
              <a:t/>
            </a:r>
            <a:br>
              <a:rPr lang="en-US" sz="1800" b="1" dirty="0">
                <a:solidFill>
                  <a:srgbClr val="002060"/>
                </a:solidFill>
              </a:rPr>
            </a:br>
            <a:r>
              <a:rPr lang="en-US" sz="1800" b="1" dirty="0" smtClean="0">
                <a:solidFill>
                  <a:srgbClr val="002060"/>
                </a:solidFill>
              </a:rPr>
              <a:t>of the General </a:t>
            </a:r>
            <a:r>
              <a:rPr lang="en-US" sz="1800" b="1" dirty="0">
                <a:solidFill>
                  <a:srgbClr val="002060"/>
                </a:solidFill>
              </a:rPr>
              <a:t>Secretariat of the Government</a:t>
            </a:r>
            <a:endParaRPr lang="el-GR" sz="1800" b="1" dirty="0">
              <a:solidFill>
                <a:srgbClr val="002060"/>
              </a:solidFill>
            </a:endParaRPr>
          </a:p>
        </p:txBody>
      </p:sp>
      <p:pic>
        <p:nvPicPr>
          <p:cNvPr id="4" name="Εικόνα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965" y="365126"/>
            <a:ext cx="642659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1187624" y="6356350"/>
            <a:ext cx="7200800" cy="365125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095133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Awareness events, educational initiatives, mainstreaming practices</a:t>
            </a:r>
            <a:endParaRPr lang="el-GR" sz="3200" b="1" dirty="0">
              <a:solidFill>
                <a:srgbClr val="00206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ln>
            <a:solidFill>
              <a:srgbClr val="6699FF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Information about the SDGs in the website of the General Secretariat of the Government</a:t>
            </a:r>
            <a:r>
              <a:rPr lang="el-GR" sz="2400" dirty="0" smtClean="0"/>
              <a:t> (</a:t>
            </a:r>
            <a:r>
              <a:rPr lang="en-US" sz="2400" u="sng" dirty="0" smtClean="0">
                <a:hlinkClick r:id="rId2"/>
              </a:rPr>
              <a:t>www.ggk.gov.gr</a:t>
            </a:r>
            <a:r>
              <a:rPr lang="en-US" sz="2400" dirty="0" smtClean="0"/>
              <a:t>)</a:t>
            </a:r>
            <a:r>
              <a:rPr lang="el-GR" sz="2400" dirty="0" smtClean="0"/>
              <a:t>.</a:t>
            </a:r>
            <a:r>
              <a:rPr lang="en-US" sz="2400" dirty="0" smtClean="0"/>
              <a:t> </a:t>
            </a:r>
            <a:endParaRPr lang="el-GR" sz="2400" dirty="0" smtClean="0"/>
          </a:p>
          <a:p>
            <a:r>
              <a:rPr lang="en-US" sz="2400" dirty="0" smtClean="0"/>
              <a:t>More than 30 SDGs-related public events in Greece in which our Office has participated since March 2017. A lot more is taking place (from CSOs, schools, municipalities etc.).</a:t>
            </a:r>
            <a:endParaRPr lang="el-GR" sz="2400" dirty="0" smtClean="0"/>
          </a:p>
          <a:p>
            <a:r>
              <a:rPr lang="en-US" sz="2400" dirty="0" smtClean="0"/>
              <a:t>Introduction of a </a:t>
            </a:r>
            <a:r>
              <a:rPr lang="en-US" sz="2400" u="sng" dirty="0"/>
              <a:t>3-day recurring seminar program </a:t>
            </a:r>
            <a:r>
              <a:rPr lang="en-US" sz="2400" u="sng" dirty="0" smtClean="0"/>
              <a:t>on the international, European &amp; national framework of implementation of the SDGs </a:t>
            </a:r>
            <a:r>
              <a:rPr lang="en-US" sz="2400" dirty="0" smtClean="0"/>
              <a:t>at </a:t>
            </a:r>
            <a:r>
              <a:rPr lang="en-US" sz="2400" dirty="0"/>
              <a:t>the Institute of Training (</a:t>
            </a:r>
            <a:r>
              <a:rPr lang="el-GR" sz="2400" dirty="0"/>
              <a:t>ΙΝΕ</a:t>
            </a:r>
            <a:r>
              <a:rPr lang="en-US" sz="2400" dirty="0"/>
              <a:t>P) of the National Centre for Public Administration and Local Government (EKDDA), </a:t>
            </a:r>
            <a:r>
              <a:rPr lang="en-US" sz="2400" dirty="0" smtClean="0"/>
              <a:t>aimed at the civil servants (offered since November 2017)</a:t>
            </a:r>
            <a:r>
              <a:rPr lang="el-GR" sz="2400" dirty="0" smtClean="0"/>
              <a:t>.</a:t>
            </a:r>
            <a:endParaRPr lang="en-US" sz="2400" dirty="0" smtClean="0"/>
          </a:p>
          <a:p>
            <a:r>
              <a:rPr lang="en-US" sz="2400" dirty="0" smtClean="0"/>
              <a:t>In </a:t>
            </a:r>
            <a:r>
              <a:rPr lang="en-US" sz="2400" dirty="0"/>
              <a:t>accordance with the instructions of the General Secretariat of the Government (Better Regulation Office), the </a:t>
            </a:r>
            <a:r>
              <a:rPr lang="en-US" sz="2400" u="sng" dirty="0"/>
              <a:t>Regulatory Impact Assessment Reports, that accompany the draft laws, should take into account the 3 dimensions of sustainable development, as these are reflected in the Agenda 2030 &amp; the SDGs relevant documents</a:t>
            </a:r>
            <a:r>
              <a:rPr lang="en-US" sz="2400" dirty="0"/>
              <a:t>. </a:t>
            </a:r>
            <a:r>
              <a:rPr lang="en-US" sz="1700" dirty="0" smtClean="0"/>
              <a:t>(http</a:t>
            </a:r>
            <a:r>
              <a:rPr lang="en-US" sz="1700" dirty="0"/>
              <a:t>://www.ggk.gov.gr/?</a:t>
            </a:r>
            <a:r>
              <a:rPr lang="en-US" sz="1700" dirty="0" smtClean="0"/>
              <a:t>page_id=45)</a:t>
            </a:r>
            <a:endParaRPr lang="en-US" sz="1700" dirty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7.5.2019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1259632" y="6356350"/>
            <a:ext cx="7056784" cy="365125"/>
          </a:xfrm>
        </p:spPr>
        <p:txBody>
          <a:bodyPr/>
          <a:lstStyle/>
          <a:p>
            <a:r>
              <a:rPr lang="en-US" smtClean="0"/>
              <a:t>Office of Coordination, Institutional, International &amp; European Affairs, General Secretariat of the Government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3712-A437-4AD2-8532-687D2D2A4EE5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9503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600" b="1" u="sng" dirty="0" smtClean="0">
                <a:solidFill>
                  <a:srgbClr val="002060"/>
                </a:solidFill>
              </a:rPr>
              <a:t>General Secretariat of the Government</a:t>
            </a:r>
            <a:r>
              <a:rPr lang="el-GR" sz="3600" b="1" dirty="0" smtClean="0">
                <a:solidFill>
                  <a:srgbClr val="002060"/>
                </a:solidFill>
              </a:rPr>
              <a:t/>
            </a:r>
            <a:br>
              <a:rPr lang="el-GR" sz="3600" b="1" dirty="0" smtClean="0">
                <a:solidFill>
                  <a:srgbClr val="002060"/>
                </a:solidFill>
              </a:rPr>
            </a:br>
            <a:r>
              <a:rPr lang="en-US" sz="3600" b="1" dirty="0" smtClean="0">
                <a:solidFill>
                  <a:srgbClr val="002060"/>
                </a:solidFill>
              </a:rPr>
              <a:t>Office of Coordination, Institutional, International &amp; European Affairs</a:t>
            </a:r>
            <a:br>
              <a:rPr lang="en-US" sz="3600" b="1" dirty="0" smtClean="0">
                <a:solidFill>
                  <a:srgbClr val="002060"/>
                </a:solidFill>
              </a:rPr>
            </a:br>
            <a:r>
              <a:rPr lang="en-US" sz="3600" b="1" dirty="0" smtClean="0">
                <a:solidFill>
                  <a:srgbClr val="002060"/>
                </a:solidFill>
              </a:rPr>
              <a:t>oiea@ggk.gr</a:t>
            </a:r>
            <a:endParaRPr lang="el-GR" sz="3600" b="1" dirty="0">
              <a:solidFill>
                <a:srgbClr val="00206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5536" y="2852936"/>
            <a:ext cx="8229600" cy="3456385"/>
          </a:xfrm>
          <a:ln>
            <a:solidFill>
              <a:srgbClr val="6699FF"/>
            </a:solidFill>
          </a:ln>
        </p:spPr>
        <p:txBody>
          <a:bodyPr>
            <a:normAutofit/>
          </a:bodyPr>
          <a:lstStyle/>
          <a:p>
            <a:pPr lvl="1"/>
            <a:endParaRPr lang="el-GR" dirty="0" smtClean="0">
              <a:solidFill>
                <a:srgbClr val="002060"/>
              </a:solidFill>
            </a:endParaRPr>
          </a:p>
          <a:p>
            <a:endParaRPr lang="el-GR" dirty="0" smtClean="0">
              <a:solidFill>
                <a:srgbClr val="002060"/>
              </a:solidFill>
            </a:endParaRP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Thank you very much for your attention</a:t>
            </a:r>
            <a:r>
              <a:rPr lang="el-GR" dirty="0" smtClean="0">
                <a:solidFill>
                  <a:srgbClr val="002060"/>
                </a:solidFill>
              </a:rPr>
              <a:t>!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7.5.2019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1259632" y="6356350"/>
            <a:ext cx="7128792" cy="365125"/>
          </a:xfrm>
        </p:spPr>
        <p:txBody>
          <a:bodyPr/>
          <a:lstStyle/>
          <a:p>
            <a:r>
              <a:rPr lang="en-US" dirty="0" smtClean="0"/>
              <a:t>Office of Coordination, Institutional, International &amp; European Affairs, General Secretariat of the Government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3712-A437-4AD2-8532-687D2D2A4EE5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3267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8012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SDGs implementation in Greece: </a:t>
            </a:r>
            <a:br>
              <a:rPr lang="en-US" sz="3200" b="1" dirty="0" smtClean="0">
                <a:solidFill>
                  <a:srgbClr val="002060"/>
                </a:solidFill>
              </a:rPr>
            </a:br>
            <a:r>
              <a:rPr lang="en-US" sz="3200" b="1" dirty="0" smtClean="0">
                <a:solidFill>
                  <a:srgbClr val="002060"/>
                </a:solidFill>
              </a:rPr>
              <a:t>processes &amp; approaches</a:t>
            </a:r>
            <a:endParaRPr lang="el-GR" sz="3200" b="1" dirty="0">
              <a:solidFill>
                <a:srgbClr val="00206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85192" y="1495810"/>
            <a:ext cx="8229600" cy="4824536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SDGs implementation: </a:t>
            </a:r>
            <a:r>
              <a:rPr lang="en-US" sz="1800" dirty="0" err="1" smtClean="0"/>
              <a:t>multisectoral</a:t>
            </a:r>
            <a:r>
              <a:rPr lang="en-US" sz="1800" dirty="0" smtClean="0"/>
              <a:t> </a:t>
            </a:r>
            <a:r>
              <a:rPr lang="en-US" sz="1800" dirty="0"/>
              <a:t>and multilevel </a:t>
            </a:r>
            <a:r>
              <a:rPr lang="en-US" sz="1800" dirty="0" smtClean="0"/>
              <a:t>process; demands </a:t>
            </a:r>
            <a:r>
              <a:rPr lang="en-US" sz="1800" dirty="0"/>
              <a:t>the participation of all segments of </a:t>
            </a:r>
            <a:r>
              <a:rPr lang="en-US" sz="1800" dirty="0" smtClean="0"/>
              <a:t>polity and society.</a:t>
            </a:r>
          </a:p>
          <a:p>
            <a:endParaRPr lang="en-US" sz="1800" dirty="0" smtClean="0"/>
          </a:p>
          <a:p>
            <a:r>
              <a:rPr lang="en-US" sz="1800" dirty="0" smtClean="0"/>
              <a:t>Procedures: </a:t>
            </a:r>
            <a:r>
              <a:rPr lang="en-US" sz="1800" dirty="0"/>
              <a:t>open, bottom-up, inclusive and </a:t>
            </a:r>
            <a:r>
              <a:rPr lang="en-US" sz="1800" dirty="0" smtClean="0"/>
              <a:t>participatory.</a:t>
            </a:r>
          </a:p>
          <a:p>
            <a:endParaRPr lang="en-US" sz="1800" dirty="0" smtClean="0"/>
          </a:p>
          <a:p>
            <a:r>
              <a:rPr lang="en-US" sz="1800" dirty="0" smtClean="0"/>
              <a:t>Approach: Whole-of-government &amp; whole-of-society.</a:t>
            </a:r>
          </a:p>
          <a:p>
            <a:endParaRPr lang="en-US" sz="1800" dirty="0" smtClean="0"/>
          </a:p>
          <a:p>
            <a:r>
              <a:rPr lang="en-US" sz="1800" dirty="0" smtClean="0"/>
              <a:t>Engagement of the public administration &amp; all other stakeholders.</a:t>
            </a:r>
          </a:p>
          <a:p>
            <a:pPr marL="0" indent="0">
              <a:buNone/>
            </a:pPr>
            <a:r>
              <a:rPr lang="en-US" sz="1800" dirty="0" smtClean="0"/>
              <a:t> </a:t>
            </a:r>
            <a:endParaRPr lang="el-GR" sz="1800" dirty="0" smtClean="0"/>
          </a:p>
          <a:p>
            <a:pPr marL="0" indent="0">
              <a:buNone/>
            </a:pPr>
            <a:endParaRPr lang="el-GR" sz="1800" dirty="0" smtClean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7632848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Office of Coordination, Institutional, International &amp; European Affairs, General Secretariat of the Government</a:t>
            </a: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</a:t>
            </a: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ημερομηνίας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378496" cy="365125"/>
          </a:xfrm>
        </p:spPr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7.5.2019</a:t>
            </a: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938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8" name="Καμβάς 59"/>
          <p:cNvGrpSpPr/>
          <p:nvPr/>
        </p:nvGrpSpPr>
        <p:grpSpPr>
          <a:xfrm>
            <a:off x="195167" y="416634"/>
            <a:ext cx="8755794" cy="6241659"/>
            <a:chOff x="0" y="0"/>
            <a:chExt cx="9676923" cy="6241659"/>
          </a:xfrm>
        </p:grpSpPr>
        <p:sp>
          <p:nvSpPr>
            <p:cNvPr id="9" name="Ορθογώνιο 8"/>
            <p:cNvSpPr/>
            <p:nvPr/>
          </p:nvSpPr>
          <p:spPr>
            <a:xfrm>
              <a:off x="0" y="0"/>
              <a:ext cx="8863330" cy="5700395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" name="Text Box 4"/>
            <p:cNvSpPr txBox="1">
              <a:spLocks noChangeArrowheads="1"/>
            </p:cNvSpPr>
            <p:nvPr/>
          </p:nvSpPr>
          <p:spPr bwMode="auto">
            <a:xfrm>
              <a:off x="3343328" y="1212781"/>
              <a:ext cx="2400935" cy="10287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b="1">
                  <a:solidFill>
                    <a:prstClr val="black"/>
                  </a:solidFill>
                  <a:ea typeface="Calibri"/>
                  <a:cs typeface="Times New Roman"/>
                </a:rPr>
                <a:t>General Secretariat of the Government (GSG)</a:t>
              </a:r>
              <a:endParaRPr lang="el-GR" sz="1100">
                <a:solidFill>
                  <a:prstClr val="black"/>
                </a:solidFill>
                <a:ea typeface="Calibri"/>
                <a:cs typeface="Times New Roman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b="1">
                  <a:solidFill>
                    <a:prstClr val="black"/>
                  </a:solidFill>
                  <a:ea typeface="Calibri"/>
                  <a:cs typeface="Times New Roman"/>
                </a:rPr>
                <a:t>Office of Coordination, Institutional, International and European Affairs </a:t>
              </a:r>
              <a:endParaRPr lang="el-GR" sz="1100">
                <a:solidFill>
                  <a:prstClr val="black"/>
                </a:solidFill>
                <a:ea typeface="Calibri"/>
                <a:cs typeface="Times New Roman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>
                  <a:solidFill>
                    <a:prstClr val="black"/>
                  </a:solidFill>
                  <a:ea typeface="Calibri"/>
                  <a:cs typeface="Times New Roman"/>
                </a:rPr>
                <a:t> </a:t>
              </a:r>
              <a:endParaRPr lang="el-GR" sz="1100">
                <a:solidFill>
                  <a:prstClr val="black"/>
                </a:solidFill>
                <a:ea typeface="Calibri"/>
                <a:cs typeface="Times New Roman"/>
              </a:endParaRPr>
            </a:p>
          </p:txBody>
        </p:sp>
        <p:sp>
          <p:nvSpPr>
            <p:cNvPr id="11" name="Text Box 5"/>
            <p:cNvSpPr txBox="1">
              <a:spLocks noChangeArrowheads="1"/>
            </p:cNvSpPr>
            <p:nvPr/>
          </p:nvSpPr>
          <p:spPr bwMode="auto">
            <a:xfrm>
              <a:off x="6087163" y="1555405"/>
              <a:ext cx="2776167" cy="75903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1100">
                  <a:solidFill>
                    <a:prstClr val="black"/>
                  </a:solidFill>
                  <a:ea typeface="Calibri"/>
                  <a:cs typeface="Times New Roman"/>
                </a:rPr>
                <a:t>Collective Governmental Bodies</a:t>
              </a:r>
              <a:endParaRPr lang="el-GR" sz="1100">
                <a:solidFill>
                  <a:prstClr val="black"/>
                </a:solidFill>
                <a:ea typeface="Calibri"/>
                <a:cs typeface="Times New Roman"/>
              </a:endParaRPr>
            </a:p>
            <a:p>
              <a:pPr algn="ctr">
                <a:lnSpc>
                  <a:spcPct val="107000"/>
                </a:lnSpc>
              </a:pPr>
              <a:r>
                <a:rPr lang="en-US" sz="1100">
                  <a:solidFill>
                    <a:prstClr val="black"/>
                  </a:solidFill>
                  <a:ea typeface="Calibri"/>
                  <a:cs typeface="Times New Roman"/>
                </a:rPr>
                <a:t>(Vice-Presidency and </a:t>
              </a:r>
              <a:endParaRPr lang="el-GR" sz="1100">
                <a:solidFill>
                  <a:prstClr val="black"/>
                </a:solidFill>
                <a:ea typeface="Calibri"/>
                <a:cs typeface="Times New Roman"/>
              </a:endParaRPr>
            </a:p>
            <a:p>
              <a:pPr algn="ctr">
                <a:lnSpc>
                  <a:spcPct val="107000"/>
                </a:lnSpc>
              </a:pPr>
              <a:r>
                <a:rPr lang="en-US" sz="1100">
                  <a:solidFill>
                    <a:prstClr val="black"/>
                  </a:solidFill>
                  <a:ea typeface="Calibri"/>
                  <a:cs typeface="Times New Roman"/>
                </a:rPr>
                <a:t>General Secretariat for Coordination)</a:t>
              </a:r>
              <a:endParaRPr lang="el-GR" sz="1100">
                <a:solidFill>
                  <a:prstClr val="black"/>
                </a:solidFill>
                <a:ea typeface="Calibri"/>
                <a:cs typeface="Times New Roman"/>
              </a:endParaRPr>
            </a:p>
          </p:txBody>
        </p:sp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6087163" y="984181"/>
              <a:ext cx="2858135" cy="3429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>
                  <a:solidFill>
                    <a:prstClr val="black"/>
                  </a:solidFill>
                  <a:ea typeface="Calibri"/>
                  <a:cs typeface="Times New Roman"/>
                </a:rPr>
                <a:t>Hellenic Parliament</a:t>
              </a:r>
              <a:endParaRPr lang="el-GR" sz="1100">
                <a:solidFill>
                  <a:prstClr val="black"/>
                </a:solidFill>
                <a:ea typeface="Calibri"/>
                <a:cs typeface="Times New Roman"/>
              </a:endParaRPr>
            </a:p>
          </p:txBody>
        </p:sp>
        <p:cxnSp>
          <p:nvCxnSpPr>
            <p:cNvPr id="13" name="Line 7"/>
            <p:cNvCxnSpPr>
              <a:cxnSpLocks noChangeShapeType="1"/>
            </p:cNvCxnSpPr>
            <p:nvPr/>
          </p:nvCxnSpPr>
          <p:spPr bwMode="auto">
            <a:xfrm>
              <a:off x="4379615" y="2314575"/>
              <a:ext cx="17439" cy="7715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4" name="Line 8"/>
            <p:cNvCxnSpPr>
              <a:cxnSpLocks noChangeShapeType="1"/>
            </p:cNvCxnSpPr>
            <p:nvPr/>
          </p:nvCxnSpPr>
          <p:spPr bwMode="auto">
            <a:xfrm>
              <a:off x="2886763" y="1784281"/>
              <a:ext cx="457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5" name="Line 9"/>
            <p:cNvCxnSpPr>
              <a:cxnSpLocks noChangeShapeType="1"/>
            </p:cNvCxnSpPr>
            <p:nvPr/>
          </p:nvCxnSpPr>
          <p:spPr bwMode="auto">
            <a:xfrm>
              <a:off x="5744263" y="1898581"/>
              <a:ext cx="342900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6" name="Line 10"/>
            <p:cNvCxnSpPr>
              <a:cxnSpLocks noChangeShapeType="1"/>
            </p:cNvCxnSpPr>
            <p:nvPr/>
          </p:nvCxnSpPr>
          <p:spPr bwMode="auto">
            <a:xfrm>
              <a:off x="5744263" y="1327081"/>
              <a:ext cx="342900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7" name="Line 11"/>
            <p:cNvCxnSpPr>
              <a:cxnSpLocks noChangeShapeType="1"/>
            </p:cNvCxnSpPr>
            <p:nvPr/>
          </p:nvCxnSpPr>
          <p:spPr bwMode="auto">
            <a:xfrm flipV="1">
              <a:off x="5201999" y="2251427"/>
              <a:ext cx="1" cy="3012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8" name="Text Box 12"/>
            <p:cNvSpPr txBox="1">
              <a:spLocks noChangeArrowheads="1"/>
            </p:cNvSpPr>
            <p:nvPr/>
          </p:nvSpPr>
          <p:spPr bwMode="auto">
            <a:xfrm>
              <a:off x="5790526" y="5536809"/>
              <a:ext cx="3286322" cy="7048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>
                  <a:solidFill>
                    <a:prstClr val="black"/>
                  </a:solidFill>
                  <a:ea typeface="Calibri"/>
                  <a:cs typeface="Times New Roman"/>
                </a:rPr>
                <a:t> </a:t>
              </a:r>
              <a:endParaRPr lang="el-GR" sz="1100">
                <a:solidFill>
                  <a:prstClr val="black"/>
                </a:solidFill>
                <a:ea typeface="Calibri"/>
                <a:cs typeface="Times New Roman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>
                  <a:solidFill>
                    <a:prstClr val="black"/>
                  </a:solidFill>
                  <a:ea typeface="Calibri"/>
                  <a:cs typeface="Times New Roman"/>
                </a:rPr>
                <a:t>Hellenic Statistical Authority</a:t>
              </a:r>
              <a:endParaRPr lang="el-GR" sz="1100">
                <a:solidFill>
                  <a:prstClr val="black"/>
                </a:solidFill>
                <a:ea typeface="Calibri"/>
                <a:cs typeface="Times New Roman"/>
              </a:endParaRPr>
            </a:p>
          </p:txBody>
        </p:sp>
        <p:pic>
          <p:nvPicPr>
            <p:cNvPr id="19" name="Εικόνα 18"/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accent5">
                  <a:lumMod val="40000"/>
                  <a:lumOff val="60000"/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218598" y="161925"/>
              <a:ext cx="9321165" cy="371475"/>
            </a:xfrm>
            <a:prstGeom prst="rect">
              <a:avLst/>
            </a:prstGeom>
          </p:spPr>
        </p:pic>
        <p:sp>
          <p:nvSpPr>
            <p:cNvPr id="20" name="Text Box 4"/>
            <p:cNvSpPr txBox="1">
              <a:spLocks noChangeArrowheads="1"/>
            </p:cNvSpPr>
            <p:nvPr/>
          </p:nvSpPr>
          <p:spPr bwMode="auto">
            <a:xfrm>
              <a:off x="208068" y="1327573"/>
              <a:ext cx="2678695" cy="10744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sz="1100" dirty="0">
                  <a:solidFill>
                    <a:prstClr val="black"/>
                  </a:solidFill>
                  <a:ea typeface="Calibri"/>
                </a:rPr>
                <a:t>Economic and Social Committee of Greece</a:t>
              </a:r>
              <a:endParaRPr lang="el-GR" sz="1200" dirty="0">
                <a:solidFill>
                  <a:prstClr val="black"/>
                </a:solidFill>
                <a:latin typeface="Times New Roman"/>
                <a:ea typeface="Times New Roman"/>
              </a:endParaRPr>
            </a:p>
            <a:p>
              <a:pPr>
                <a:lnSpc>
                  <a:spcPct val="115000"/>
                </a:lnSpc>
              </a:pPr>
              <a:r>
                <a:rPr lang="en-US" sz="1100" dirty="0">
                  <a:solidFill>
                    <a:prstClr val="black"/>
                  </a:solidFill>
                  <a:ea typeface="Calibri"/>
                </a:rPr>
                <a:t>(National multi-stakeholder   consultation and engagement platform)</a:t>
              </a:r>
              <a:endParaRPr lang="el-GR" sz="1200" dirty="0">
                <a:solidFill>
                  <a:prstClr val="black"/>
                </a:solidFill>
                <a:latin typeface="Times New Roman"/>
                <a:ea typeface="Times New Roman"/>
              </a:endParaRPr>
            </a:p>
            <a:p>
              <a:pPr>
                <a:lnSpc>
                  <a:spcPct val="115000"/>
                </a:lnSpc>
              </a:pPr>
              <a:r>
                <a:rPr lang="en-US" sz="1100" dirty="0">
                  <a:solidFill>
                    <a:prstClr val="black"/>
                  </a:solidFill>
                  <a:ea typeface="Calibri"/>
                </a:rPr>
                <a:t> </a:t>
              </a:r>
              <a:endParaRPr lang="el-GR" sz="1200" dirty="0">
                <a:solidFill>
                  <a:prstClr val="black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28098" y="3189340"/>
              <a:ext cx="8835232" cy="131598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</a:pPr>
              <a:r>
                <a:rPr lang="en-US" sz="1100" b="1">
                  <a:solidFill>
                    <a:prstClr val="black"/>
                  </a:solidFill>
                  <a:ea typeface="Times New Roman"/>
                </a:rPr>
                <a:t>Inter-ministerial Coordination Network</a:t>
              </a:r>
              <a:endParaRPr lang="el-GR" sz="1200">
                <a:solidFill>
                  <a:prstClr val="black"/>
                </a:solidFill>
                <a:latin typeface="Times New Roman"/>
                <a:ea typeface="Times New Roman"/>
              </a:endParaRPr>
            </a:p>
            <a:p>
              <a:pPr algn="ctr">
                <a:lnSpc>
                  <a:spcPct val="115000"/>
                </a:lnSpc>
              </a:pPr>
              <a:r>
                <a:rPr lang="en-US" sz="1100" b="1">
                  <a:solidFill>
                    <a:prstClr val="black"/>
                  </a:solidFill>
                  <a:ea typeface="Times New Roman"/>
                </a:rPr>
                <a:t>all line ministries</a:t>
              </a:r>
              <a:endParaRPr lang="el-GR" sz="1200">
                <a:solidFill>
                  <a:prstClr val="black"/>
                </a:solidFill>
                <a:latin typeface="Times New Roman"/>
                <a:ea typeface="Times New Roman"/>
              </a:endParaRPr>
            </a:p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>
                  <a:solidFill>
                    <a:prstClr val="black"/>
                  </a:solidFill>
                  <a:ea typeface="Calibri"/>
                  <a:cs typeface="Times New Roman"/>
                </a:rPr>
                <a:t>• Environment &amp; Energy • Foreign Affairs • Interio</a:t>
              </a:r>
              <a:r>
                <a:rPr lang="en-US" sz="1100" b="1">
                  <a:solidFill>
                    <a:prstClr val="black"/>
                  </a:solidFill>
                  <a:ea typeface="Calibri"/>
                  <a:cs typeface="Times New Roman"/>
                </a:rPr>
                <a:t>r</a:t>
              </a:r>
              <a:r>
                <a:rPr lang="en-US" sz="1100">
                  <a:solidFill>
                    <a:prstClr val="black"/>
                  </a:solidFill>
                  <a:ea typeface="Calibri"/>
                  <a:cs typeface="Times New Roman"/>
                </a:rPr>
                <a:t> • Economy &amp; Development • Digital Policy, Telecommunications &amp; Media • National Defense •Education, Research &amp; Religious Affairs • Labour, Social Security &amp; Social Solidarity • Justice, Transparency &amp; Human Rights • Finance • Health • Administrative Reconstruction • Culture &amp; Sports • Infrastructure &amp; Transport • Migration Policy • Maritime Affairs &amp; Insular Policy • Rural Development &amp; Food • Tourism</a:t>
              </a:r>
              <a:endParaRPr lang="el-GR" sz="1100">
                <a:solidFill>
                  <a:prstClr val="black"/>
                </a:solidFill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</a:pPr>
              <a:r>
                <a:rPr lang="en-US" sz="1100" b="1">
                  <a:solidFill>
                    <a:prstClr val="black"/>
                  </a:solidFill>
                  <a:ea typeface="Times New Roman"/>
                </a:rPr>
                <a:t> </a:t>
              </a:r>
              <a:endParaRPr lang="el-GR" sz="1200">
                <a:solidFill>
                  <a:prstClr val="black"/>
                </a:solidFill>
                <a:latin typeface="Times New Roman"/>
                <a:ea typeface="Times New Roman"/>
              </a:endParaRPr>
            </a:p>
          </p:txBody>
        </p:sp>
        <p:cxnSp>
          <p:nvCxnSpPr>
            <p:cNvPr id="22" name="Ευθεία γραμμή σύνδεσης 21"/>
            <p:cNvCxnSpPr/>
            <p:nvPr/>
          </p:nvCxnSpPr>
          <p:spPr>
            <a:xfrm>
              <a:off x="5228396" y="2562079"/>
              <a:ext cx="4410427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23" name="Ευθεία γραμμή σύνδεσης 22"/>
            <p:cNvCxnSpPr/>
            <p:nvPr/>
          </p:nvCxnSpPr>
          <p:spPr>
            <a:xfrm>
              <a:off x="9648019" y="2600101"/>
              <a:ext cx="28904" cy="3448274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24" name="Ευθύγραμμο βέλος σύνδεσης 23"/>
            <p:cNvCxnSpPr/>
            <p:nvPr/>
          </p:nvCxnSpPr>
          <p:spPr>
            <a:xfrm flipH="1">
              <a:off x="9185881" y="6057900"/>
              <a:ext cx="489620" cy="9527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</p:grpSp>
      <p:sp>
        <p:nvSpPr>
          <p:cNvPr id="25" name="Θέση υποσέλιδου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945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sz="3300" b="1" dirty="0" smtClean="0">
                <a:solidFill>
                  <a:srgbClr val="002060"/>
                </a:solidFill>
              </a:rPr>
              <a:t/>
            </a:r>
            <a:br>
              <a:rPr lang="en-US" sz="3300" b="1" dirty="0" smtClean="0">
                <a:solidFill>
                  <a:srgbClr val="002060"/>
                </a:solidFill>
              </a:rPr>
            </a:br>
            <a:r>
              <a:rPr lang="en-US" sz="3300" b="1" dirty="0" smtClean="0">
                <a:solidFill>
                  <a:srgbClr val="002060"/>
                </a:solidFill>
              </a:rPr>
              <a:t>SDGs implementation steps</a:t>
            </a:r>
            <a:r>
              <a:rPr lang="el-GR" sz="3300" b="1" dirty="0" smtClean="0">
                <a:solidFill>
                  <a:srgbClr val="002060"/>
                </a:solidFill>
              </a:rPr>
              <a:t> </a:t>
            </a:r>
            <a:r>
              <a:rPr lang="en-US" sz="3300" b="1" dirty="0" smtClean="0">
                <a:solidFill>
                  <a:srgbClr val="002060"/>
                </a:solidFill>
              </a:rPr>
              <a:t>in Greece- </a:t>
            </a:r>
            <a:br>
              <a:rPr lang="en-US" sz="3300" b="1" dirty="0" smtClean="0">
                <a:solidFill>
                  <a:srgbClr val="002060"/>
                </a:solidFill>
              </a:rPr>
            </a:br>
            <a:r>
              <a:rPr lang="en-US" sz="3300" b="1" dirty="0" smtClean="0">
                <a:solidFill>
                  <a:srgbClr val="002060"/>
                </a:solidFill>
              </a:rPr>
              <a:t>Dec. 2016-July 2018 (completion of first phase)</a:t>
            </a:r>
            <a:r>
              <a:rPr lang="el-GR" sz="3000" b="1" dirty="0" smtClean="0">
                <a:solidFill>
                  <a:srgbClr val="002060"/>
                </a:solidFill>
              </a:rPr>
              <a:t/>
            </a:r>
            <a:br>
              <a:rPr lang="el-GR" sz="3000" b="1" dirty="0" smtClean="0">
                <a:solidFill>
                  <a:srgbClr val="002060"/>
                </a:solidFill>
              </a:rPr>
            </a:br>
            <a:endParaRPr lang="el-GR" sz="3000" b="1" dirty="0">
              <a:solidFill>
                <a:srgbClr val="00206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	1.</a:t>
            </a:r>
            <a:r>
              <a:rPr lang="el-GR" sz="1800" b="1" dirty="0" smtClean="0"/>
              <a:t> </a:t>
            </a:r>
            <a:r>
              <a:rPr lang="en-US" sz="1800" b="1" dirty="0" smtClean="0"/>
              <a:t>Office of Coordination, Institutional, International &amp; European Affairs of the General Secretariat of the Government </a:t>
            </a:r>
            <a:r>
              <a:rPr lang="en-US" sz="1800" dirty="0" smtClean="0"/>
              <a:t>responsible for coordinating &amp; monitoring the implementation of the SDGS (law 4440/2016, art.43).</a:t>
            </a:r>
            <a:r>
              <a:rPr lang="el-GR" sz="1800" b="1" dirty="0">
                <a:solidFill>
                  <a:srgbClr val="00B0F0"/>
                </a:solidFill>
                <a:sym typeface="Symbol"/>
              </a:rPr>
              <a:t> 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/>
              <a:t>	</a:t>
            </a:r>
            <a:r>
              <a:rPr lang="en-US" sz="1800" dirty="0" smtClean="0"/>
              <a:t>2.</a:t>
            </a:r>
            <a:r>
              <a:rPr lang="en-US" sz="1800" b="1" dirty="0" smtClean="0"/>
              <a:t> </a:t>
            </a:r>
            <a:r>
              <a:rPr lang="en-US" sz="1800" dirty="0" smtClean="0"/>
              <a:t>Setting up of an</a:t>
            </a:r>
            <a:r>
              <a:rPr lang="en-US" sz="1800" b="1" dirty="0" smtClean="0"/>
              <a:t> Inter-ministerial Coordination Network</a:t>
            </a:r>
            <a:r>
              <a:rPr lang="en-US" sz="1800" dirty="0" smtClean="0"/>
              <a:t>.</a:t>
            </a:r>
            <a:r>
              <a:rPr lang="el-GR" sz="1800" b="1" dirty="0">
                <a:solidFill>
                  <a:srgbClr val="00B0F0"/>
                </a:solidFill>
                <a:sym typeface="Symbol"/>
              </a:rPr>
              <a:t> 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	3. </a:t>
            </a:r>
            <a:r>
              <a:rPr lang="en-US" sz="1800" b="1" dirty="0" smtClean="0"/>
              <a:t>Mapping &amp; prioritizing the SDGs by Ministry</a:t>
            </a:r>
            <a:r>
              <a:rPr lang="en-US" sz="1800" dirty="0" smtClean="0"/>
              <a:t>.</a:t>
            </a:r>
            <a:r>
              <a:rPr lang="en-US" sz="1800" b="1" dirty="0" smtClean="0"/>
              <a:t> </a:t>
            </a:r>
            <a:r>
              <a:rPr lang="el-GR" sz="1800" b="1" dirty="0">
                <a:solidFill>
                  <a:srgbClr val="00B0F0"/>
                </a:solidFill>
                <a:sym typeface="Symbol"/>
              </a:rPr>
              <a:t></a:t>
            </a:r>
            <a:endParaRPr lang="el-GR" sz="1800" b="1" dirty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1800" b="1" dirty="0" smtClean="0"/>
              <a:t>	</a:t>
            </a:r>
            <a:r>
              <a:rPr lang="en-US" sz="1800" dirty="0" smtClean="0"/>
              <a:t>	4. </a:t>
            </a:r>
            <a:r>
              <a:rPr lang="en-US" sz="1800" dirty="0"/>
              <a:t>S</a:t>
            </a:r>
            <a:r>
              <a:rPr lang="en-US" sz="1800" dirty="0" smtClean="0"/>
              <a:t>ocial dialogue &amp; </a:t>
            </a:r>
            <a:r>
              <a:rPr lang="en-US" sz="1800" b="1" dirty="0" smtClean="0"/>
              <a:t>opinions from </a:t>
            </a:r>
            <a:r>
              <a:rPr lang="en-US" sz="1800" b="1" dirty="0" smtClean="0">
                <a:hlinkClick r:id="rId2" action="ppaction://hlinksldjump"/>
              </a:rPr>
              <a:t>stakeholders</a:t>
            </a:r>
            <a:r>
              <a:rPr lang="en-US" sz="1800" dirty="0" smtClean="0"/>
              <a:t>.</a:t>
            </a:r>
            <a:r>
              <a:rPr lang="el-GR" sz="1800" b="1" dirty="0" smtClean="0">
                <a:solidFill>
                  <a:srgbClr val="00B0F0"/>
                </a:solidFill>
                <a:sym typeface="Symbol"/>
              </a:rPr>
              <a:t> </a:t>
            </a:r>
            <a:endParaRPr lang="en-US" sz="1800" b="1" dirty="0" smtClean="0">
              <a:solidFill>
                <a:srgbClr val="00B0F0"/>
              </a:solidFill>
              <a:sym typeface="Symbol"/>
            </a:endParaRPr>
          </a:p>
          <a:p>
            <a:pPr>
              <a:buNone/>
            </a:pPr>
            <a:r>
              <a:rPr lang="en-US" sz="1800" dirty="0" smtClean="0">
                <a:sym typeface="Symbol"/>
              </a:rPr>
              <a:t>		5. Decision </a:t>
            </a:r>
            <a:r>
              <a:rPr lang="en-US" sz="1800" dirty="0">
                <a:sym typeface="Symbol"/>
              </a:rPr>
              <a:t>for Greece’s </a:t>
            </a:r>
            <a:r>
              <a:rPr lang="en-US" sz="1800" b="1" dirty="0">
                <a:sym typeface="Symbol"/>
              </a:rPr>
              <a:t>participation at the HLPF </a:t>
            </a:r>
            <a:r>
              <a:rPr lang="en-US" sz="1800" dirty="0">
                <a:sym typeface="Symbol"/>
              </a:rPr>
              <a:t>of UN for July</a:t>
            </a:r>
            <a:r>
              <a:rPr lang="el-GR" sz="1800" dirty="0">
                <a:sym typeface="Symbol"/>
              </a:rPr>
              <a:t> 2018</a:t>
            </a:r>
            <a:r>
              <a:rPr lang="en-US" sz="1800" dirty="0">
                <a:sym typeface="Symbol"/>
              </a:rPr>
              <a:t>. </a:t>
            </a:r>
            <a:r>
              <a:rPr lang="el-GR" sz="1800" b="1" dirty="0">
                <a:solidFill>
                  <a:srgbClr val="00B0F0"/>
                </a:solidFill>
                <a:sym typeface="Symbol"/>
              </a:rPr>
              <a:t></a:t>
            </a:r>
            <a:endParaRPr lang="en-US" sz="1800" b="1" dirty="0">
              <a:solidFill>
                <a:srgbClr val="00B0F0"/>
              </a:solidFill>
              <a:sym typeface="Symbol"/>
            </a:endParaRPr>
          </a:p>
          <a:p>
            <a:pPr marL="0" indent="0">
              <a:buNone/>
            </a:pPr>
            <a:r>
              <a:rPr lang="el-GR" sz="1800" dirty="0" smtClean="0"/>
              <a:t>	</a:t>
            </a:r>
            <a:r>
              <a:rPr lang="en-US" sz="1800" dirty="0" smtClean="0"/>
              <a:t>6</a:t>
            </a:r>
            <a:r>
              <a:rPr lang="el-GR" sz="1800" dirty="0" smtClean="0"/>
              <a:t>. </a:t>
            </a:r>
            <a:r>
              <a:rPr lang="en-US" sz="1800" b="1" dirty="0" smtClean="0"/>
              <a:t>Prioritizing </a:t>
            </a:r>
            <a:r>
              <a:rPr lang="en-US" sz="1800" dirty="0" smtClean="0"/>
              <a:t>&amp; adjusting the SDGs at </a:t>
            </a:r>
            <a:r>
              <a:rPr lang="en-US" sz="1800" b="1" dirty="0" smtClean="0"/>
              <a:t>central political level</a:t>
            </a:r>
            <a:r>
              <a:rPr lang="en-US" sz="1800" dirty="0" smtClean="0"/>
              <a:t>, according to the national public policies &amp; priorities, taking into consideration the proposals of the stakeholders (decision for </a:t>
            </a:r>
            <a:r>
              <a:rPr lang="en-US" sz="1800" b="1" dirty="0" smtClean="0">
                <a:hlinkClick r:id="rId3" action="ppaction://hlinksldjump"/>
              </a:rPr>
              <a:t>8 national priorities</a:t>
            </a:r>
            <a:r>
              <a:rPr lang="en-US" sz="1800" dirty="0" smtClean="0"/>
              <a:t>). </a:t>
            </a:r>
            <a:r>
              <a:rPr lang="el-GR" sz="1800" b="1" dirty="0" smtClean="0">
                <a:solidFill>
                  <a:srgbClr val="00B0F0"/>
                </a:solidFill>
                <a:sym typeface="Symbol"/>
              </a:rPr>
              <a:t></a:t>
            </a:r>
            <a:endParaRPr lang="el-GR" sz="1800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7. Actions for </a:t>
            </a:r>
            <a:r>
              <a:rPr lang="en-US" sz="1800" b="1" dirty="0" smtClean="0"/>
              <a:t>raising awareness </a:t>
            </a:r>
            <a:r>
              <a:rPr lang="en-US" sz="1800" dirty="0" smtClean="0"/>
              <a:t>and </a:t>
            </a:r>
            <a:r>
              <a:rPr lang="en-US" sz="1800" b="1" dirty="0" smtClean="0"/>
              <a:t>promote participation </a:t>
            </a:r>
            <a:r>
              <a:rPr lang="en-US" sz="1800" dirty="0" smtClean="0"/>
              <a:t>of the </a:t>
            </a:r>
            <a:r>
              <a:rPr lang="en-US" sz="1800" b="1" dirty="0" smtClean="0"/>
              <a:t>stakeholders</a:t>
            </a:r>
            <a:r>
              <a:rPr lang="el-GR" sz="1800" dirty="0" smtClean="0"/>
              <a:t> </a:t>
            </a:r>
            <a:r>
              <a:rPr lang="el-GR" sz="1800" b="1" dirty="0" smtClean="0">
                <a:solidFill>
                  <a:srgbClr val="00B0F0"/>
                </a:solidFill>
                <a:sym typeface="Symbol"/>
              </a:rPr>
              <a:t></a:t>
            </a:r>
            <a:endParaRPr lang="en-US" sz="1800" b="1" dirty="0" smtClean="0">
              <a:solidFill>
                <a:srgbClr val="00B0F0"/>
              </a:solidFill>
              <a:sym typeface="Symbol"/>
            </a:endParaRPr>
          </a:p>
          <a:p>
            <a:pPr marL="0" indent="0">
              <a:buNone/>
              <a:tabLst>
                <a:tab pos="719138" algn="l"/>
                <a:tab pos="896938" algn="l"/>
                <a:tab pos="1074738" algn="l"/>
              </a:tabLst>
            </a:pPr>
            <a:r>
              <a:rPr lang="en-US" sz="1800" dirty="0" smtClean="0">
                <a:sym typeface="Symbol"/>
              </a:rPr>
              <a:t>	 8</a:t>
            </a:r>
            <a:r>
              <a:rPr lang="en-US" sz="1800" dirty="0" smtClean="0"/>
              <a:t>. </a:t>
            </a:r>
            <a:r>
              <a:rPr lang="en-US" sz="1800" b="1" dirty="0" smtClean="0"/>
              <a:t>Drafting</a:t>
            </a:r>
            <a:r>
              <a:rPr lang="en-US" sz="1800" dirty="0" smtClean="0"/>
              <a:t> of the Voluntary National Review (</a:t>
            </a:r>
            <a:r>
              <a:rPr lang="en-US" sz="1800" b="1" dirty="0" smtClean="0">
                <a:hlinkClick r:id="rId4" action="ppaction://hlinksldjump"/>
              </a:rPr>
              <a:t>VNR</a:t>
            </a:r>
            <a:r>
              <a:rPr lang="en-US" sz="1800" dirty="0" smtClean="0"/>
              <a:t>) with input from the Ministries &amp; the stakeholders. </a:t>
            </a:r>
            <a:r>
              <a:rPr lang="el-GR" sz="1800" b="1" dirty="0" smtClean="0">
                <a:solidFill>
                  <a:srgbClr val="00B0F0"/>
                </a:solidFill>
                <a:sym typeface="Symbol"/>
              </a:rPr>
              <a:t></a:t>
            </a:r>
            <a:endParaRPr lang="en-US" sz="1800" b="1" dirty="0" smtClean="0">
              <a:solidFill>
                <a:srgbClr val="00B0F0"/>
              </a:solidFill>
              <a:sym typeface="Symbol"/>
            </a:endParaRPr>
          </a:p>
          <a:p>
            <a:pPr marL="0" indent="0">
              <a:buNone/>
              <a:tabLst>
                <a:tab pos="719138" algn="l"/>
                <a:tab pos="896938" algn="l"/>
                <a:tab pos="1074738" algn="l"/>
              </a:tabLst>
            </a:pPr>
            <a:r>
              <a:rPr lang="en-US" sz="1800" b="1" dirty="0">
                <a:solidFill>
                  <a:srgbClr val="00B0F0"/>
                </a:solidFill>
                <a:sym typeface="Symbol"/>
              </a:rPr>
              <a:t>	</a:t>
            </a:r>
            <a:r>
              <a:rPr lang="en-US" sz="1800" dirty="0" smtClean="0">
                <a:sym typeface="Symbol"/>
              </a:rPr>
              <a:t> 9. </a:t>
            </a:r>
            <a:r>
              <a:rPr lang="en-US" sz="1800" b="1" dirty="0" smtClean="0">
                <a:sym typeface="Symbol"/>
              </a:rPr>
              <a:t>VNR presentation </a:t>
            </a:r>
            <a:r>
              <a:rPr lang="en-US" sz="1800" dirty="0" smtClean="0">
                <a:sym typeface="Symbol"/>
              </a:rPr>
              <a:t>at the </a:t>
            </a:r>
            <a:r>
              <a:rPr lang="en-US" sz="1800" b="1" dirty="0" smtClean="0">
                <a:sym typeface="Symbol"/>
              </a:rPr>
              <a:t>HLPF July 2018</a:t>
            </a:r>
            <a:r>
              <a:rPr lang="en-US" sz="1800" dirty="0" smtClean="0">
                <a:sym typeface="Symbol"/>
              </a:rPr>
              <a:t>. </a:t>
            </a:r>
            <a:r>
              <a:rPr lang="el-GR" sz="1800" b="1" dirty="0">
                <a:solidFill>
                  <a:srgbClr val="00B0F0"/>
                </a:solidFill>
                <a:sym typeface="Symbol"/>
              </a:rPr>
              <a:t></a:t>
            </a:r>
            <a:endParaRPr lang="el-GR" sz="180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7.5.2019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1331640" y="6356350"/>
            <a:ext cx="7128792" cy="365125"/>
          </a:xfrm>
        </p:spPr>
        <p:txBody>
          <a:bodyPr/>
          <a:lstStyle/>
          <a:p>
            <a:r>
              <a:rPr lang="en-US" dirty="0" smtClean="0"/>
              <a:t>Office of Coordination, Institutional, International &amp; European Affairs, General Secretariat of the Government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3712-A437-4AD2-8532-687D2D2A4EE5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4809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Efforts for stakeholder engagement</a:t>
            </a:r>
            <a:endParaRPr lang="el-GR" sz="3200" b="1" dirty="0">
              <a:solidFill>
                <a:srgbClr val="00206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noFill/>
          <a:ln>
            <a:solidFill>
              <a:srgbClr val="99CCFF"/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On going dialogue thus far with: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/>
              <a:t>The </a:t>
            </a:r>
            <a:r>
              <a:rPr lang="en-US" b="1" dirty="0"/>
              <a:t>Economic and Social Committee of Greece </a:t>
            </a:r>
            <a:r>
              <a:rPr lang="en-US" dirty="0"/>
              <a:t>(</a:t>
            </a:r>
            <a:r>
              <a:rPr lang="en-US" dirty="0" smtClean="0"/>
              <a:t>OKE/ESC) 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smtClean="0"/>
              <a:t>The </a:t>
            </a:r>
            <a:r>
              <a:rPr lang="en-US" dirty="0"/>
              <a:t>Council of Sustainable Development of the Hellenic Federation of Enterprises (SEV) </a:t>
            </a:r>
            <a:endParaRPr lang="el-GR" dirty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/>
              <a:t>The </a:t>
            </a:r>
            <a:r>
              <a:rPr lang="en-US" dirty="0" smtClean="0"/>
              <a:t>Hellenic Network for Corporate Social Responsibility (CSR Hellas) </a:t>
            </a:r>
            <a:endParaRPr lang="el-GR" dirty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/>
              <a:t>The General Confederation of Greek Workers (GSEE) </a:t>
            </a:r>
            <a:endParaRPr lang="el-GR" dirty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/>
              <a:t>The Hellenic Confederation of Professionals, Craftsmen &amp; Merchants (GSEVEE) </a:t>
            </a:r>
            <a:endParaRPr lang="el-GR" dirty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/>
              <a:t>The Central Union of Municipalities of Greece (KEDE</a:t>
            </a:r>
            <a:r>
              <a:rPr lang="en-US" dirty="0" smtClean="0"/>
              <a:t>) &amp; the Municipalities </a:t>
            </a:r>
            <a:r>
              <a:rPr lang="en-US" dirty="0"/>
              <a:t>of </a:t>
            </a:r>
            <a:r>
              <a:rPr lang="en-US" dirty="0" smtClean="0"/>
              <a:t>Athens, Thessaloniki &amp; others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/>
              <a:t>The Association of Greek Regions (ENPE</a:t>
            </a:r>
            <a:r>
              <a:rPr lang="en-US" dirty="0" smtClean="0"/>
              <a:t>) &amp; specific regions (such as Crete)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-Universities </a:t>
            </a:r>
            <a:r>
              <a:rPr lang="en-US" dirty="0" smtClean="0"/>
              <a:t>&amp; Research institutions </a:t>
            </a:r>
          </a:p>
          <a:p>
            <a:pPr marL="0" indent="0">
              <a:buNone/>
            </a:pPr>
            <a:r>
              <a:rPr lang="en-US" dirty="0" smtClean="0"/>
              <a:t>-NGOs &amp; other organizations &amp; networks</a:t>
            </a:r>
          </a:p>
          <a:p>
            <a:pPr marL="0" indent="0">
              <a:buNone/>
            </a:pPr>
            <a:r>
              <a:rPr lang="en-US" dirty="0" smtClean="0"/>
              <a:t>-Independent authorities (Greek Ombudsman) </a:t>
            </a:r>
          </a:p>
          <a:p>
            <a:pPr marL="0" indent="0">
              <a:buNone/>
            </a:pPr>
            <a:r>
              <a:rPr lang="en-US" dirty="0" smtClean="0"/>
              <a:t>-Hellenic Parliament</a:t>
            </a:r>
            <a:r>
              <a:rPr lang="el-GR" dirty="0" smtClean="0"/>
              <a:t>.</a:t>
            </a:r>
            <a:endParaRPr lang="en-US" dirty="0" smtClean="0"/>
          </a:p>
          <a:p>
            <a:r>
              <a:rPr lang="en-US" dirty="0" smtClean="0"/>
              <a:t>Aim at a broader &amp; more systematic consultation process (cooperation with OKE/ESC &amp; others)</a:t>
            </a:r>
            <a:r>
              <a:rPr lang="el-GR" dirty="0" smtClean="0"/>
              <a:t>.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7.5.2019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1259632" y="6356350"/>
            <a:ext cx="7056784" cy="365125"/>
          </a:xfrm>
        </p:spPr>
        <p:txBody>
          <a:bodyPr/>
          <a:lstStyle/>
          <a:p>
            <a:r>
              <a:rPr lang="en-US" smtClean="0"/>
              <a:t>Office of Coordination, Institutional, International &amp; European Affairs, General Secretariat of the Government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3712-A437-4AD2-8532-687D2D2A4EE5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9255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Greece’s National Priorities for the SDGs</a:t>
            </a:r>
            <a:endParaRPr lang="el-GR" sz="3600" b="1" dirty="0">
              <a:solidFill>
                <a:srgbClr val="00206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4655542"/>
          </a:xfrm>
          <a:ln>
            <a:solidFill>
              <a:srgbClr val="6699FF"/>
            </a:solidFill>
          </a:ln>
        </p:spPr>
        <p:txBody>
          <a:bodyPr>
            <a:normAutofit fontScale="47500" lnSpcReduction="20000"/>
          </a:bodyPr>
          <a:lstStyle/>
          <a:p>
            <a:pPr marL="514350" lvl="0" indent="-514350" algn="ctr">
              <a:buAutoNum type="alphaUcPeriod"/>
            </a:pPr>
            <a:r>
              <a:rPr lang="en-US" sz="3500" b="1" u="sng" dirty="0" smtClean="0"/>
              <a:t>Outcome-oriented priorities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500" dirty="0" smtClean="0"/>
              <a:t>Fostering </a:t>
            </a:r>
            <a:r>
              <a:rPr lang="en-US" sz="3500" dirty="0"/>
              <a:t>a </a:t>
            </a:r>
            <a:r>
              <a:rPr lang="en-US" sz="3500" b="1" dirty="0"/>
              <a:t>competitive</a:t>
            </a:r>
            <a:r>
              <a:rPr lang="en-US" sz="3500" dirty="0"/>
              <a:t>, </a:t>
            </a:r>
            <a:r>
              <a:rPr lang="en-US" sz="3500" b="1" dirty="0"/>
              <a:t>innovative</a:t>
            </a:r>
            <a:r>
              <a:rPr lang="en-US" sz="3500" dirty="0"/>
              <a:t> and </a:t>
            </a:r>
            <a:r>
              <a:rPr lang="en-US" sz="3500" b="1" dirty="0"/>
              <a:t>sustainable economic growth </a:t>
            </a:r>
            <a:r>
              <a:rPr lang="el-GR" sz="3500" dirty="0" smtClean="0"/>
              <a:t>(</a:t>
            </a:r>
            <a:r>
              <a:rPr lang="en-US" sz="3500" dirty="0" smtClean="0">
                <a:solidFill>
                  <a:srgbClr val="00B0F0"/>
                </a:solidFill>
              </a:rPr>
              <a:t>SDGs</a:t>
            </a:r>
            <a:r>
              <a:rPr lang="el-GR" sz="3500" dirty="0" smtClean="0">
                <a:solidFill>
                  <a:srgbClr val="00B0F0"/>
                </a:solidFill>
              </a:rPr>
              <a:t> </a:t>
            </a:r>
            <a:r>
              <a:rPr lang="el-GR" sz="3500" b="1" dirty="0">
                <a:solidFill>
                  <a:srgbClr val="C00000"/>
                </a:solidFill>
              </a:rPr>
              <a:t>8</a:t>
            </a:r>
            <a:r>
              <a:rPr lang="el-GR" sz="3500" dirty="0">
                <a:solidFill>
                  <a:srgbClr val="00B0F0"/>
                </a:solidFill>
              </a:rPr>
              <a:t>, </a:t>
            </a:r>
            <a:r>
              <a:rPr lang="el-GR" sz="3500" b="1" dirty="0">
                <a:solidFill>
                  <a:schemeClr val="accent6">
                    <a:lumMod val="75000"/>
                  </a:schemeClr>
                </a:solidFill>
              </a:rPr>
              <a:t>9</a:t>
            </a:r>
            <a:r>
              <a:rPr lang="el-GR" sz="3500" dirty="0" smtClean="0"/>
              <a:t>).</a:t>
            </a:r>
            <a:endParaRPr lang="el-GR" sz="3500" dirty="0"/>
          </a:p>
          <a:p>
            <a:pPr marL="514350" indent="-514350">
              <a:buFont typeface="+mj-lt"/>
              <a:buAutoNum type="arabicPeriod"/>
            </a:pPr>
            <a:r>
              <a:rPr lang="en-US" sz="3500" dirty="0"/>
              <a:t>Promoting </a:t>
            </a:r>
            <a:r>
              <a:rPr lang="en-US" sz="3500" b="1" dirty="0"/>
              <a:t>full employment </a:t>
            </a:r>
            <a:r>
              <a:rPr lang="en-US" sz="3500" dirty="0"/>
              <a:t>and </a:t>
            </a:r>
            <a:r>
              <a:rPr lang="en-US" sz="3500" b="1" dirty="0"/>
              <a:t>decent work </a:t>
            </a:r>
            <a:r>
              <a:rPr lang="en-US" sz="3500" dirty="0"/>
              <a:t>for all </a:t>
            </a:r>
            <a:r>
              <a:rPr lang="el-GR" sz="3500" dirty="0" smtClean="0"/>
              <a:t>(</a:t>
            </a:r>
            <a:r>
              <a:rPr lang="en-US" sz="3500" dirty="0" smtClean="0">
                <a:solidFill>
                  <a:srgbClr val="00B0F0"/>
                </a:solidFill>
              </a:rPr>
              <a:t>SDG</a:t>
            </a:r>
            <a:r>
              <a:rPr lang="el-GR" sz="3500" dirty="0" smtClean="0">
                <a:solidFill>
                  <a:srgbClr val="00B0F0"/>
                </a:solidFill>
              </a:rPr>
              <a:t> </a:t>
            </a:r>
            <a:r>
              <a:rPr lang="el-GR" sz="3500" b="1" dirty="0" smtClean="0">
                <a:solidFill>
                  <a:srgbClr val="C00000"/>
                </a:solidFill>
              </a:rPr>
              <a:t>8</a:t>
            </a:r>
            <a:r>
              <a:rPr lang="el-GR" sz="3500" dirty="0" smtClean="0"/>
              <a:t>).</a:t>
            </a:r>
            <a:endParaRPr lang="el-GR" sz="3500" dirty="0"/>
          </a:p>
          <a:p>
            <a:pPr marL="514350" indent="-514350">
              <a:buFont typeface="+mj-lt"/>
              <a:buAutoNum type="arabicPeriod"/>
            </a:pPr>
            <a:r>
              <a:rPr lang="en-US" sz="3500" dirty="0"/>
              <a:t>Addressing </a:t>
            </a:r>
            <a:r>
              <a:rPr lang="en-US" sz="3500" b="1" dirty="0"/>
              <a:t>poverty</a:t>
            </a:r>
            <a:r>
              <a:rPr lang="en-US" sz="3500" dirty="0"/>
              <a:t> and </a:t>
            </a:r>
            <a:r>
              <a:rPr lang="en-US" sz="3500" b="1" dirty="0"/>
              <a:t>social exclusion </a:t>
            </a:r>
            <a:r>
              <a:rPr lang="en-US" sz="3500" dirty="0"/>
              <a:t>and providing </a:t>
            </a:r>
            <a:r>
              <a:rPr lang="en-US" sz="3500" b="1" dirty="0"/>
              <a:t>universal access </a:t>
            </a:r>
            <a:r>
              <a:rPr lang="en-US" sz="3500" dirty="0"/>
              <a:t>to quality </a:t>
            </a:r>
            <a:r>
              <a:rPr lang="en-US" sz="3500" b="1" dirty="0"/>
              <a:t>health care </a:t>
            </a:r>
            <a:r>
              <a:rPr lang="en-US" sz="3500" dirty="0"/>
              <a:t>services </a:t>
            </a:r>
            <a:r>
              <a:rPr lang="el-GR" sz="3500" dirty="0" smtClean="0"/>
              <a:t>(</a:t>
            </a:r>
            <a:r>
              <a:rPr lang="en-US" sz="3500" dirty="0" smtClean="0">
                <a:solidFill>
                  <a:srgbClr val="00B0F0"/>
                </a:solidFill>
              </a:rPr>
              <a:t>SDGs</a:t>
            </a:r>
            <a:r>
              <a:rPr lang="el-GR" sz="3500" dirty="0" smtClean="0">
                <a:solidFill>
                  <a:srgbClr val="00B0F0"/>
                </a:solidFill>
              </a:rPr>
              <a:t> </a:t>
            </a:r>
            <a:r>
              <a:rPr lang="el-GR" sz="3500" b="1" dirty="0">
                <a:solidFill>
                  <a:srgbClr val="FF0000"/>
                </a:solidFill>
              </a:rPr>
              <a:t>1</a:t>
            </a:r>
            <a:r>
              <a:rPr lang="el-GR" sz="3500" dirty="0">
                <a:solidFill>
                  <a:srgbClr val="00B0F0"/>
                </a:solidFill>
              </a:rPr>
              <a:t>, </a:t>
            </a:r>
            <a:r>
              <a:rPr lang="el-GR" sz="3500" b="1" dirty="0">
                <a:solidFill>
                  <a:srgbClr val="FFC000"/>
                </a:solidFill>
              </a:rPr>
              <a:t>2</a:t>
            </a:r>
            <a:r>
              <a:rPr lang="el-GR" sz="3500" dirty="0">
                <a:solidFill>
                  <a:srgbClr val="00B0F0"/>
                </a:solidFill>
              </a:rPr>
              <a:t>, </a:t>
            </a:r>
            <a:r>
              <a:rPr lang="el-GR" sz="3500" b="1" dirty="0" smtClean="0">
                <a:solidFill>
                  <a:srgbClr val="00B050"/>
                </a:solidFill>
              </a:rPr>
              <a:t>3</a:t>
            </a:r>
            <a:r>
              <a:rPr lang="el-GR" sz="3500" dirty="0" smtClean="0"/>
              <a:t>).</a:t>
            </a:r>
            <a:endParaRPr lang="el-GR" sz="3500" dirty="0"/>
          </a:p>
          <a:p>
            <a:pPr marL="514350" indent="-514350">
              <a:buFont typeface="+mj-lt"/>
              <a:buAutoNum type="arabicPeriod"/>
            </a:pPr>
            <a:r>
              <a:rPr lang="en-US" sz="3500" dirty="0"/>
              <a:t>Reducing social and regional </a:t>
            </a:r>
            <a:r>
              <a:rPr lang="en-US" sz="3500" b="1" dirty="0"/>
              <a:t>inequalities</a:t>
            </a:r>
            <a:r>
              <a:rPr lang="en-US" sz="3500" dirty="0"/>
              <a:t> and ensuring </a:t>
            </a:r>
            <a:r>
              <a:rPr lang="en-US" sz="3500" b="1" dirty="0"/>
              <a:t>equal opportunities </a:t>
            </a:r>
            <a:r>
              <a:rPr lang="en-US" sz="3500" dirty="0"/>
              <a:t>for </a:t>
            </a:r>
            <a:r>
              <a:rPr lang="en-US" sz="3500" dirty="0" smtClean="0"/>
              <a:t>all </a:t>
            </a:r>
            <a:r>
              <a:rPr lang="el-GR" sz="3500" dirty="0" smtClean="0"/>
              <a:t>(</a:t>
            </a:r>
            <a:r>
              <a:rPr lang="en-US" sz="3500" dirty="0" smtClean="0">
                <a:solidFill>
                  <a:srgbClr val="00B0F0"/>
                </a:solidFill>
              </a:rPr>
              <a:t>SDGs</a:t>
            </a:r>
            <a:r>
              <a:rPr lang="el-GR" sz="3500" dirty="0" smtClean="0">
                <a:solidFill>
                  <a:srgbClr val="00B0F0"/>
                </a:solidFill>
              </a:rPr>
              <a:t> </a:t>
            </a:r>
            <a:r>
              <a:rPr lang="el-GR" sz="3500" b="1" dirty="0">
                <a:solidFill>
                  <a:srgbClr val="C00000"/>
                </a:solidFill>
              </a:rPr>
              <a:t>10</a:t>
            </a:r>
            <a:r>
              <a:rPr lang="el-GR" sz="3500" dirty="0">
                <a:solidFill>
                  <a:srgbClr val="00B0F0"/>
                </a:solidFill>
              </a:rPr>
              <a:t>, </a:t>
            </a:r>
            <a:r>
              <a:rPr lang="el-GR" sz="3500" b="1" dirty="0" smtClean="0">
                <a:solidFill>
                  <a:srgbClr val="FF0000"/>
                </a:solidFill>
              </a:rPr>
              <a:t>5</a:t>
            </a:r>
            <a:r>
              <a:rPr lang="el-GR" sz="3500" dirty="0" smtClean="0"/>
              <a:t>).</a:t>
            </a:r>
            <a:endParaRPr lang="el-GR" sz="3500" dirty="0"/>
          </a:p>
          <a:p>
            <a:pPr marL="514350" indent="-514350">
              <a:buFont typeface="+mj-lt"/>
              <a:buAutoNum type="arabicPeriod"/>
            </a:pPr>
            <a:r>
              <a:rPr lang="en-US" sz="3500" dirty="0"/>
              <a:t>Providing </a:t>
            </a:r>
            <a:r>
              <a:rPr lang="en-US" sz="3500" b="1" dirty="0"/>
              <a:t>high-quality</a:t>
            </a:r>
            <a:r>
              <a:rPr lang="en-US" sz="3500" dirty="0"/>
              <a:t> and </a:t>
            </a:r>
            <a:r>
              <a:rPr lang="en-US" sz="3500" b="1" dirty="0"/>
              <a:t>inclusive</a:t>
            </a:r>
            <a:r>
              <a:rPr lang="en-US" sz="3500" dirty="0"/>
              <a:t> </a:t>
            </a:r>
            <a:r>
              <a:rPr lang="en-US" sz="3500" b="1" dirty="0"/>
              <a:t>education</a:t>
            </a:r>
            <a:r>
              <a:rPr lang="en-US" sz="3500" dirty="0"/>
              <a:t> </a:t>
            </a:r>
            <a:r>
              <a:rPr lang="el-GR" sz="3500" dirty="0" smtClean="0"/>
              <a:t>(</a:t>
            </a:r>
            <a:r>
              <a:rPr lang="en-US" sz="3500" dirty="0" smtClean="0">
                <a:solidFill>
                  <a:srgbClr val="00B0F0"/>
                </a:solidFill>
              </a:rPr>
              <a:t>SDG</a:t>
            </a:r>
            <a:r>
              <a:rPr lang="el-GR" sz="3500" dirty="0" smtClean="0">
                <a:solidFill>
                  <a:srgbClr val="00B0F0"/>
                </a:solidFill>
              </a:rPr>
              <a:t> </a:t>
            </a:r>
            <a:r>
              <a:rPr lang="el-GR" sz="3500" b="1" dirty="0">
                <a:solidFill>
                  <a:srgbClr val="C00000"/>
                </a:solidFill>
              </a:rPr>
              <a:t>4</a:t>
            </a:r>
            <a:r>
              <a:rPr lang="el-GR" sz="3500" dirty="0"/>
              <a:t>).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500" dirty="0"/>
              <a:t>Strengthening the </a:t>
            </a:r>
            <a:r>
              <a:rPr lang="en-US" sz="3500" b="1" dirty="0"/>
              <a:t>protection</a:t>
            </a:r>
            <a:r>
              <a:rPr lang="en-US" sz="3500" dirty="0"/>
              <a:t> and sustainable management of </a:t>
            </a:r>
            <a:r>
              <a:rPr lang="en-US" sz="3500" b="1" dirty="0"/>
              <a:t>natural capital </a:t>
            </a:r>
            <a:r>
              <a:rPr lang="en-US" sz="3500" dirty="0"/>
              <a:t>as a base for social prosperity and </a:t>
            </a:r>
            <a:r>
              <a:rPr lang="en-US" sz="3500" b="1" dirty="0"/>
              <a:t>transition to a low-carbon </a:t>
            </a:r>
            <a:r>
              <a:rPr lang="en-US" sz="3500" b="1" dirty="0" smtClean="0"/>
              <a:t>economy</a:t>
            </a:r>
            <a:r>
              <a:rPr lang="en-US" sz="3500" dirty="0" smtClean="0"/>
              <a:t> </a:t>
            </a:r>
            <a:r>
              <a:rPr lang="el-GR" sz="3500" dirty="0" smtClean="0"/>
              <a:t>(</a:t>
            </a:r>
            <a:r>
              <a:rPr lang="en-US" sz="3500" dirty="0" smtClean="0">
                <a:solidFill>
                  <a:srgbClr val="00B0F0"/>
                </a:solidFill>
              </a:rPr>
              <a:t>SDGs</a:t>
            </a:r>
            <a:r>
              <a:rPr lang="el-GR" sz="3500" dirty="0" smtClean="0">
                <a:solidFill>
                  <a:srgbClr val="00B0F0"/>
                </a:solidFill>
              </a:rPr>
              <a:t> </a:t>
            </a:r>
            <a:r>
              <a:rPr lang="el-GR" sz="3500" b="1" dirty="0" smtClean="0">
                <a:solidFill>
                  <a:srgbClr val="00B0F0"/>
                </a:solidFill>
              </a:rPr>
              <a:t>6</a:t>
            </a:r>
            <a:r>
              <a:rPr lang="el-GR" sz="3500" dirty="0">
                <a:solidFill>
                  <a:srgbClr val="00B0F0"/>
                </a:solidFill>
              </a:rPr>
              <a:t>, </a:t>
            </a:r>
            <a:r>
              <a:rPr lang="el-GR" sz="3500" b="1" dirty="0">
                <a:solidFill>
                  <a:srgbClr val="FFC000"/>
                </a:solidFill>
              </a:rPr>
              <a:t>7</a:t>
            </a:r>
            <a:r>
              <a:rPr lang="el-GR" sz="3500" dirty="0">
                <a:solidFill>
                  <a:srgbClr val="00B0F0"/>
                </a:solidFill>
              </a:rPr>
              <a:t>, </a:t>
            </a:r>
            <a:r>
              <a:rPr lang="el-GR" sz="3500" b="1" dirty="0">
                <a:solidFill>
                  <a:schemeClr val="accent6">
                    <a:lumMod val="75000"/>
                  </a:schemeClr>
                </a:solidFill>
              </a:rPr>
              <a:t>11</a:t>
            </a:r>
            <a:r>
              <a:rPr lang="el-GR" sz="3500" dirty="0">
                <a:solidFill>
                  <a:srgbClr val="00B0F0"/>
                </a:solidFill>
              </a:rPr>
              <a:t>, </a:t>
            </a:r>
            <a:r>
              <a:rPr lang="el-GR" sz="3500" b="1" dirty="0">
                <a:solidFill>
                  <a:schemeClr val="accent6">
                    <a:lumMod val="50000"/>
                  </a:schemeClr>
                </a:solidFill>
              </a:rPr>
              <a:t>12</a:t>
            </a:r>
            <a:r>
              <a:rPr lang="el-GR" sz="3500" dirty="0">
                <a:solidFill>
                  <a:srgbClr val="00B0F0"/>
                </a:solidFill>
              </a:rPr>
              <a:t>, </a:t>
            </a:r>
            <a:r>
              <a:rPr lang="el-GR" sz="3500" b="1" dirty="0">
                <a:solidFill>
                  <a:schemeClr val="accent3">
                    <a:lumMod val="50000"/>
                  </a:schemeClr>
                </a:solidFill>
              </a:rPr>
              <a:t>13</a:t>
            </a:r>
            <a:r>
              <a:rPr lang="el-GR" sz="3500" dirty="0">
                <a:solidFill>
                  <a:srgbClr val="00B0F0"/>
                </a:solidFill>
              </a:rPr>
              <a:t>, </a:t>
            </a:r>
            <a:r>
              <a:rPr lang="el-GR" sz="3500" b="1" dirty="0">
                <a:solidFill>
                  <a:srgbClr val="00B0F0"/>
                </a:solidFill>
              </a:rPr>
              <a:t>14</a:t>
            </a:r>
            <a:r>
              <a:rPr lang="el-GR" sz="3500" dirty="0">
                <a:solidFill>
                  <a:srgbClr val="00B0F0"/>
                </a:solidFill>
              </a:rPr>
              <a:t>, </a:t>
            </a:r>
            <a:r>
              <a:rPr lang="el-GR" sz="3500" b="1" dirty="0">
                <a:solidFill>
                  <a:srgbClr val="00B050"/>
                </a:solidFill>
              </a:rPr>
              <a:t>15</a:t>
            </a:r>
            <a:r>
              <a:rPr lang="el-GR" sz="3500" dirty="0"/>
              <a:t>).  </a:t>
            </a:r>
            <a:endParaRPr lang="en-US" sz="3500" dirty="0" smtClean="0"/>
          </a:p>
          <a:p>
            <a:pPr marL="0" lvl="0" indent="0" algn="ctr">
              <a:buNone/>
            </a:pPr>
            <a:r>
              <a:rPr lang="en-US" sz="3600" b="1" dirty="0"/>
              <a:t>B. </a:t>
            </a:r>
            <a:r>
              <a:rPr lang="en-US" sz="3600" b="1" dirty="0" smtClean="0"/>
              <a:t>  </a:t>
            </a:r>
            <a:r>
              <a:rPr lang="en-US" sz="3600" b="1" u="sng" dirty="0" smtClean="0"/>
              <a:t>Process-oriented </a:t>
            </a:r>
            <a:r>
              <a:rPr lang="en-US" sz="3600" b="1" u="sng" dirty="0"/>
              <a:t>priorities</a:t>
            </a:r>
            <a:endParaRPr lang="el-GR" sz="3600" u="sng" dirty="0"/>
          </a:p>
          <a:p>
            <a:pPr marL="0" indent="0">
              <a:buNone/>
            </a:pPr>
            <a:r>
              <a:rPr lang="el-GR" sz="3600" b="1" dirty="0"/>
              <a:t> </a:t>
            </a:r>
            <a:endParaRPr lang="el-GR" sz="3600" dirty="0"/>
          </a:p>
          <a:p>
            <a:pPr marL="0" lvl="0" indent="0">
              <a:buNone/>
            </a:pPr>
            <a:r>
              <a:rPr lang="en-US" sz="3600" dirty="0"/>
              <a:t>7. Building effective, accountable and transparent </a:t>
            </a:r>
            <a:r>
              <a:rPr lang="en-US" sz="3600" b="1" dirty="0"/>
              <a:t>institutions</a:t>
            </a:r>
            <a:r>
              <a:rPr lang="en-US" sz="3600" dirty="0"/>
              <a:t> </a:t>
            </a:r>
            <a:r>
              <a:rPr lang="el-GR" sz="3600" dirty="0"/>
              <a:t>(</a:t>
            </a:r>
            <a:r>
              <a:rPr lang="en-US" sz="3600" dirty="0">
                <a:solidFill>
                  <a:srgbClr val="00B0F0"/>
                </a:solidFill>
              </a:rPr>
              <a:t>SDGs</a:t>
            </a:r>
            <a:r>
              <a:rPr lang="el-GR" sz="3600" dirty="0">
                <a:solidFill>
                  <a:srgbClr val="00B0F0"/>
                </a:solidFill>
              </a:rPr>
              <a:t> </a:t>
            </a:r>
            <a:r>
              <a:rPr lang="el-GR" sz="3600" b="1" dirty="0">
                <a:solidFill>
                  <a:schemeClr val="accent5">
                    <a:lumMod val="75000"/>
                  </a:schemeClr>
                </a:solidFill>
              </a:rPr>
              <a:t>16</a:t>
            </a:r>
            <a:r>
              <a:rPr lang="el-GR" sz="3600" dirty="0">
                <a:solidFill>
                  <a:srgbClr val="00B0F0"/>
                </a:solidFill>
              </a:rPr>
              <a:t>, </a:t>
            </a:r>
            <a:r>
              <a:rPr lang="el-GR" sz="3600" b="1" dirty="0">
                <a:solidFill>
                  <a:srgbClr val="002060"/>
                </a:solidFill>
              </a:rPr>
              <a:t>17</a:t>
            </a:r>
            <a:r>
              <a:rPr lang="el-GR" sz="3600" dirty="0"/>
              <a:t>)</a:t>
            </a:r>
            <a:r>
              <a:rPr lang="en-US" sz="3600" dirty="0"/>
              <a:t>.</a:t>
            </a:r>
            <a:endParaRPr lang="el-GR" sz="3600" dirty="0"/>
          </a:p>
          <a:p>
            <a:pPr marL="355600" lvl="0" indent="-355600">
              <a:buNone/>
            </a:pPr>
            <a:r>
              <a:rPr lang="el-GR" sz="3600" dirty="0" smtClean="0"/>
              <a:t>8</a:t>
            </a:r>
            <a:r>
              <a:rPr lang="el-GR" sz="3600" dirty="0"/>
              <a:t>. </a:t>
            </a:r>
            <a:r>
              <a:rPr lang="en-US" sz="3600" dirty="0"/>
              <a:t>Enhancing and promoting </a:t>
            </a:r>
            <a:r>
              <a:rPr lang="en-US" sz="3600" b="1" dirty="0"/>
              <a:t>open, participatory and democratic processes </a:t>
            </a:r>
            <a:r>
              <a:rPr lang="en-US" sz="3600" dirty="0" smtClean="0"/>
              <a:t>and </a:t>
            </a:r>
            <a:r>
              <a:rPr lang="en-US" sz="3600" b="1" dirty="0" smtClean="0"/>
              <a:t>promoting partnerships </a:t>
            </a:r>
            <a:r>
              <a:rPr lang="en-US" sz="3600" dirty="0" smtClean="0"/>
              <a:t>(</a:t>
            </a:r>
            <a:r>
              <a:rPr lang="en-US" sz="3600" dirty="0" smtClean="0">
                <a:solidFill>
                  <a:srgbClr val="00B0F0"/>
                </a:solidFill>
              </a:rPr>
              <a:t>SDGs</a:t>
            </a:r>
            <a:r>
              <a:rPr lang="el-GR" sz="3600" dirty="0" smtClean="0">
                <a:solidFill>
                  <a:srgbClr val="00B0F0"/>
                </a:solidFill>
              </a:rPr>
              <a:t> </a:t>
            </a:r>
            <a:r>
              <a:rPr lang="el-GR" sz="3600" b="1" dirty="0">
                <a:solidFill>
                  <a:schemeClr val="accent5">
                    <a:lumMod val="75000"/>
                  </a:schemeClr>
                </a:solidFill>
              </a:rPr>
              <a:t>16</a:t>
            </a:r>
            <a:r>
              <a:rPr lang="el-GR" sz="3600" dirty="0">
                <a:solidFill>
                  <a:srgbClr val="00B0F0"/>
                </a:solidFill>
              </a:rPr>
              <a:t>, </a:t>
            </a:r>
            <a:r>
              <a:rPr lang="el-GR" sz="3600" b="1" dirty="0">
                <a:solidFill>
                  <a:srgbClr val="002060"/>
                </a:solidFill>
              </a:rPr>
              <a:t>17</a:t>
            </a:r>
            <a:r>
              <a:rPr lang="el-GR" sz="3600" dirty="0" smtClean="0"/>
              <a:t>)</a:t>
            </a:r>
            <a:endParaRPr lang="el-GR" sz="350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7.5.2019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1259632" y="6356350"/>
            <a:ext cx="7128792" cy="365125"/>
          </a:xfrm>
        </p:spPr>
        <p:txBody>
          <a:bodyPr/>
          <a:lstStyle/>
          <a:p>
            <a:r>
              <a:rPr lang="en-US" smtClean="0"/>
              <a:t>Office of Coordination, Institutional, International &amp; European Affairs, General Secretariat of the Government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3712-A437-4AD2-8532-687D2D2A4EE5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01864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8012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Greece successfully presented its VNR in the 2018 </a:t>
            </a:r>
            <a:r>
              <a:rPr lang="el-GR" sz="3200" b="1" dirty="0" smtClean="0">
                <a:solidFill>
                  <a:srgbClr val="002060"/>
                </a:solidFill>
              </a:rPr>
              <a:t>Η</a:t>
            </a:r>
            <a:r>
              <a:rPr lang="en-US" sz="3200" b="1" dirty="0" smtClean="0">
                <a:solidFill>
                  <a:srgbClr val="002060"/>
                </a:solidFill>
              </a:rPr>
              <a:t>LPF on Sustainable Development (UN)</a:t>
            </a:r>
            <a:endParaRPr lang="el-GR" sz="3200" b="1" i="1" dirty="0">
              <a:solidFill>
                <a:srgbClr val="00206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85192" y="1495810"/>
            <a:ext cx="8229600" cy="4824536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/>
            </a:r>
            <a:br>
              <a:rPr lang="en-US" sz="1800" dirty="0"/>
            </a:br>
            <a:endParaRPr lang="el-GR" sz="1800" dirty="0" smtClean="0"/>
          </a:p>
          <a:p>
            <a:pPr marL="0" indent="0">
              <a:buNone/>
            </a:pPr>
            <a:endParaRPr lang="el-GR" sz="1800" dirty="0" smtClean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7632848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Office of Coordination, Institutional, International &amp; European Affairs, General Secretariat of the Government</a:t>
            </a: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6</a:t>
            </a: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ημερομηνίας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378496" cy="365125"/>
          </a:xfrm>
        </p:spPr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7.5.2019</a:t>
            </a: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Εικόνα 8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7784" y="1556791"/>
            <a:ext cx="3672408" cy="4702574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346046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Greece’s 2018 VNR Report aims to:</a:t>
            </a:r>
            <a:endParaRPr lang="el-GR" sz="3200" b="1" dirty="0">
              <a:solidFill>
                <a:srgbClr val="00206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noFill/>
          <a:ln>
            <a:solidFill>
              <a:srgbClr val="99CCFF"/>
            </a:solidFill>
          </a:ln>
        </p:spPr>
        <p:txBody>
          <a:bodyPr>
            <a:normAutofit fontScale="70000" lnSpcReduction="20000"/>
          </a:bodyPr>
          <a:lstStyle/>
          <a:p>
            <a:pPr marL="571500" indent="-571500">
              <a:buAutoNum type="romanLcParenBoth"/>
            </a:pPr>
            <a:r>
              <a:rPr lang="en-US" dirty="0" smtClean="0"/>
              <a:t>present </a:t>
            </a:r>
            <a:r>
              <a:rPr lang="en-US" dirty="0"/>
              <a:t>the institutional mechanism put in place in Greece which ensures the collective political ownership and commitment to accomplish successfully the SDGs and to foster a whole-of-government approach; </a:t>
            </a:r>
            <a:endParaRPr lang="en-US" dirty="0" smtClean="0"/>
          </a:p>
          <a:p>
            <a:pPr marL="571500" indent="-571500">
              <a:buAutoNum type="romanLcParenBoth"/>
            </a:pPr>
            <a:r>
              <a:rPr lang="en-US" dirty="0" smtClean="0"/>
              <a:t>highlight </a:t>
            </a:r>
            <a:r>
              <a:rPr lang="en-US" dirty="0"/>
              <a:t>the national policy and legal framework which incorporates the SDGs, focusing on the eight national priorities for the SDGs; </a:t>
            </a:r>
            <a:endParaRPr lang="en-US" dirty="0" smtClean="0"/>
          </a:p>
          <a:p>
            <a:pPr marL="571500" indent="-571500">
              <a:buAutoNum type="romanLcParenBoth"/>
            </a:pPr>
            <a:r>
              <a:rPr lang="en-US" dirty="0" smtClean="0"/>
              <a:t>showcase </a:t>
            </a:r>
            <a:r>
              <a:rPr lang="en-US" dirty="0"/>
              <a:t>the role played by key stakeholders in the implementation of the SDGs through the adoption of a whole-of-society approach; </a:t>
            </a:r>
            <a:endParaRPr lang="en-US" dirty="0" smtClean="0"/>
          </a:p>
          <a:p>
            <a:pPr marL="571500" indent="-571500">
              <a:buAutoNum type="romanLcParenBoth"/>
            </a:pPr>
            <a:r>
              <a:rPr lang="en-US" dirty="0" smtClean="0"/>
              <a:t>provide </a:t>
            </a:r>
            <a:r>
              <a:rPr lang="en-US" dirty="0"/>
              <a:t>some keys means of implementation which ensure the comprehensive and integrated achievement of the SDGs at all governance levels (national, regional, international); </a:t>
            </a:r>
            <a:endParaRPr lang="en-US" dirty="0" smtClean="0"/>
          </a:p>
          <a:p>
            <a:pPr marL="571500" indent="-571500">
              <a:buAutoNum type="romanLcParenBoth"/>
            </a:pPr>
            <a:r>
              <a:rPr lang="en-US" dirty="0" smtClean="0"/>
              <a:t>present </a:t>
            </a:r>
            <a:r>
              <a:rPr lang="en-US" dirty="0"/>
              <a:t>the main steps to be taken with regard to the follow up and review process of the 2030 Agenda and the SDGs.</a:t>
            </a:r>
            <a:endParaRPr lang="el-GR" dirty="0">
              <a:solidFill>
                <a:srgbClr val="00B0F0"/>
              </a:solidFill>
            </a:endParaRPr>
          </a:p>
          <a:p>
            <a:pPr lvl="0"/>
            <a:endParaRPr lang="el-GR" b="1" dirty="0" smtClean="0"/>
          </a:p>
          <a:p>
            <a:pPr lvl="0"/>
            <a:endParaRPr lang="el-GR" b="1" dirty="0" smtClean="0"/>
          </a:p>
          <a:p>
            <a:pPr lvl="0"/>
            <a:endParaRPr lang="el-GR" dirty="0"/>
          </a:p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7.5.2019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1331640" y="6356350"/>
            <a:ext cx="7200800" cy="365125"/>
          </a:xfrm>
        </p:spPr>
        <p:txBody>
          <a:bodyPr/>
          <a:lstStyle/>
          <a:p>
            <a:r>
              <a:rPr lang="en-US" smtClean="0"/>
              <a:t>Office of Coordination, Institutional, International &amp; European Affairs, General Secretariat of the Government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3712-A437-4AD2-8532-687D2D2A4EE5}" type="slidenum">
              <a:rPr lang="el-GR" smtClean="0"/>
              <a:pPr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694511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National Implementation Plan 2019</a:t>
            </a:r>
            <a:endParaRPr lang="el-GR" sz="3200" b="1" dirty="0">
              <a:solidFill>
                <a:srgbClr val="00206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noFill/>
          <a:ln>
            <a:solidFill>
              <a:srgbClr val="99CCFF"/>
            </a:solidFill>
          </a:ln>
        </p:spPr>
        <p:txBody>
          <a:bodyPr>
            <a:normAutofit fontScale="47500" lnSpcReduction="20000"/>
          </a:bodyPr>
          <a:lstStyle/>
          <a:p>
            <a:pPr lvl="0" algn="just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l-GR" sz="28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Α. </a:t>
            </a:r>
            <a:r>
              <a:rPr lang="en-US" sz="28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Timeframe:</a:t>
            </a:r>
            <a:endParaRPr lang="en-US" sz="2800" b="1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National Implementation Plan every four years</a:t>
            </a:r>
          </a:p>
          <a:p>
            <a:pPr algn="just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Progress Report every two years</a:t>
            </a:r>
          </a:p>
          <a:p>
            <a:pPr algn="just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Presentation of the progress reports in the Parliament</a:t>
            </a:r>
            <a:endParaRPr lang="el-GR" sz="800" dirty="0"/>
          </a:p>
          <a:p>
            <a:pPr lvl="0" algn="just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l-GR" sz="28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Β</a:t>
            </a:r>
            <a:r>
              <a:rPr lang="el-GR" sz="28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Basic points:</a:t>
            </a:r>
            <a:endParaRPr lang="el-GR" sz="2800" dirty="0"/>
          </a:p>
          <a:p>
            <a:pPr lvl="0" algn="just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Central Institutional Mechanism </a:t>
            </a:r>
            <a:r>
              <a:rPr lang="el-GR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implementation, coordination, policy coherence</a:t>
            </a:r>
            <a:r>
              <a:rPr lang="el-GR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l-GR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SDGs implementation &amp; multilevel governance </a:t>
            </a:r>
            <a:r>
              <a:rPr lang="el-GR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regional &amp; local level</a:t>
            </a:r>
            <a:r>
              <a:rPr lang="el-GR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Multi-stakeholder consultation mechanism</a:t>
            </a:r>
            <a:r>
              <a:rPr lang="el-GR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l-GR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Main political &amp; legislative framework for the implementation of SDGs</a:t>
            </a:r>
            <a:r>
              <a:rPr lang="el-GR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[</a:t>
            </a:r>
            <a:r>
              <a:rPr lang="en-US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alignment with national priorities for the SDGs &amp; National Growth Strategy 2018</a:t>
            </a:r>
            <a:r>
              <a:rPr lang="el-GR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].</a:t>
            </a:r>
            <a:endParaRPr lang="el-GR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Means of implementation </a:t>
            </a:r>
            <a:r>
              <a:rPr lang="el-GR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improving the legislation, fostering interlinkages &amp; synergies across policy sectors, effective use of financial resources, enhancing public awareness and participation</a:t>
            </a:r>
            <a:r>
              <a:rPr lang="el-GR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l-GR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/>
              <a:t>Mainstreaming the SDGs into the legislative </a:t>
            </a:r>
            <a:r>
              <a:rPr lang="en-US" dirty="0" smtClean="0"/>
              <a:t>process: Regulatory </a:t>
            </a:r>
            <a:r>
              <a:rPr lang="en-US" dirty="0"/>
              <a:t>Impact Assessments (RIA), Sustainable Impact Assessments (SIA), ex-ante and ex-post evaluation reports accompanying legislative texts and </a:t>
            </a:r>
            <a:r>
              <a:rPr lang="en-US" dirty="0" smtClean="0"/>
              <a:t>policies].</a:t>
            </a:r>
            <a:endParaRPr lang="el-GR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National Indicators &amp; monitoring progress of SDGs implementation. </a:t>
            </a:r>
            <a:endParaRPr lang="el-GR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el-GR" b="1" dirty="0" smtClean="0"/>
          </a:p>
          <a:p>
            <a:pPr lvl="0"/>
            <a:endParaRPr lang="el-GR" b="1" dirty="0" smtClean="0"/>
          </a:p>
          <a:p>
            <a:pPr lvl="0"/>
            <a:endParaRPr lang="el-GR" dirty="0"/>
          </a:p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7.5.2019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1331640" y="6356350"/>
            <a:ext cx="7200800" cy="365125"/>
          </a:xfrm>
        </p:spPr>
        <p:txBody>
          <a:bodyPr/>
          <a:lstStyle/>
          <a:p>
            <a:r>
              <a:rPr lang="en-US" smtClean="0"/>
              <a:t>Office of Coordination, Institutional, International &amp; European Affairs, General Secretariat of the Government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3712-A437-4AD2-8532-687D2D2A4EE5}" type="slidenum">
              <a:rPr lang="el-GR" smtClean="0"/>
              <a:pPr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37961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4711</TotalTime>
  <Words>1046</Words>
  <Application>Microsoft Office PowerPoint</Application>
  <PresentationFormat>On-screen Show (4:3)</PresentationFormat>
  <Paragraphs>134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Θέμα του Office</vt:lpstr>
      <vt:lpstr>  HELLENIC REPUBLIC  GENERAL SECRETARIAT OF THE GOVERNMENT OFFICE OF COORDINATION, INSTITUTIONAL, INTERNATIONAL &amp; EUROPEAN AFFAIRS</vt:lpstr>
      <vt:lpstr>SDGs implementation in Greece:  processes &amp; approaches</vt:lpstr>
      <vt:lpstr>Slide 3</vt:lpstr>
      <vt:lpstr> SDGs implementation steps in Greece-  Dec. 2016-July 2018 (completion of first phase) </vt:lpstr>
      <vt:lpstr>Efforts for stakeholder engagement</vt:lpstr>
      <vt:lpstr>Greece’s National Priorities for the SDGs</vt:lpstr>
      <vt:lpstr>Greece successfully presented its VNR in the 2018 ΗLPF on Sustainable Development (UN)</vt:lpstr>
      <vt:lpstr>Greece’s 2018 VNR Report aims to:</vt:lpstr>
      <vt:lpstr>National Implementation Plan 2019</vt:lpstr>
      <vt:lpstr>Awareness events, educational initiatives, mainstreaming practices</vt:lpstr>
      <vt:lpstr>General Secretariat of the Government Office of Coordination, Institutional, International &amp; European Affairs oiea@ggk.gr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Τράντας Νικόλαος</dc:creator>
  <cp:lastModifiedBy>User</cp:lastModifiedBy>
  <cp:revision>289</cp:revision>
  <cp:lastPrinted>2019-04-11T12:37:03Z</cp:lastPrinted>
  <dcterms:created xsi:type="dcterms:W3CDTF">2016-12-01T09:24:23Z</dcterms:created>
  <dcterms:modified xsi:type="dcterms:W3CDTF">2019-05-06T08:02:31Z</dcterms:modified>
</cp:coreProperties>
</file>